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56" r:id="rId2"/>
    <p:sldId id="285" r:id="rId3"/>
    <p:sldId id="258" r:id="rId4"/>
    <p:sldId id="260" r:id="rId5"/>
    <p:sldId id="286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9" r:id="rId22"/>
    <p:sldId id="301" r:id="rId23"/>
    <p:sldId id="294" r:id="rId24"/>
    <p:sldId id="295" r:id="rId25"/>
    <p:sldId id="296" r:id="rId26"/>
    <p:sldId id="297" r:id="rId27"/>
    <p:sldId id="298" r:id="rId28"/>
    <p:sldId id="299" r:id="rId29"/>
    <p:sldId id="300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81" autoAdjust="0"/>
    <p:restoredTop sz="94660"/>
  </p:normalViewPr>
  <p:slideViewPr>
    <p:cSldViewPr snapToGrid="0">
      <p:cViewPr varScale="1">
        <p:scale>
          <a:sx n="70" d="100"/>
          <a:sy n="70" d="100"/>
        </p:scale>
        <p:origin x="276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EC4D38-61B9-44FD-9A77-8D7FF0483440}" type="datetimeFigureOut">
              <a:rPr lang="en-GB" smtClean="0"/>
              <a:t>19/09/2019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12D24D-E786-47B6-B854-07827FB55B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10965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12D24D-E786-47B6-B854-07827FB55B3C}" type="slidenum">
              <a:rPr lang="en-GB" smtClean="0"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947286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11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fld id="{D481B163-B350-424E-A81B-5C84E8628797}" type="datetime1">
              <a:rPr lang="en-US" smtClean="0"/>
              <a:pPr/>
              <a:t>9/19/2019</a:t>
            </a:fld>
            <a:endParaRPr lang="en-US" smtClean="0"/>
          </a:p>
        </p:txBody>
      </p:sp>
      <p:sp>
        <p:nvSpPr>
          <p:cNvPr id="34819" name="Rectangle 13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43CA1D5-9FB4-49D7-A020-D4C9E5261BD0}" type="slidenum">
              <a:rPr lang="en-US" smtClean="0"/>
              <a:pPr/>
              <a:t>13</a:t>
            </a:fld>
            <a:endParaRPr lang="en-US" smtClean="0"/>
          </a:p>
        </p:txBody>
      </p:sp>
      <p:sp>
        <p:nvSpPr>
          <p:cNvPr id="3482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GB" smtClean="0"/>
          </a:p>
        </p:txBody>
      </p:sp>
    </p:spTree>
    <p:extLst>
      <p:ext uri="{BB962C8B-B14F-4D97-AF65-F5344CB8AC3E}">
        <p14:creationId xmlns:p14="http://schemas.microsoft.com/office/powerpoint/2010/main" val="15356699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11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fld id="{626A21A7-E7E7-480B-A2A8-90681A18BB30}" type="datetime1">
              <a:rPr lang="en-US" smtClean="0"/>
              <a:pPr/>
              <a:t>9/19/2019</a:t>
            </a:fld>
            <a:endParaRPr lang="en-US" smtClean="0"/>
          </a:p>
        </p:txBody>
      </p:sp>
      <p:sp>
        <p:nvSpPr>
          <p:cNvPr id="35843" name="Rectangle 13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2B9C587-204E-4F84-8456-F8ECB47F329E}" type="slidenum">
              <a:rPr lang="en-US" smtClean="0"/>
              <a:pPr/>
              <a:t>14</a:t>
            </a:fld>
            <a:endParaRPr lang="en-US" smtClean="0"/>
          </a:p>
        </p:txBody>
      </p:sp>
      <p:sp>
        <p:nvSpPr>
          <p:cNvPr id="3584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263" y="741363"/>
            <a:ext cx="6615112" cy="3721100"/>
          </a:xfrm>
          <a:ln/>
        </p:spPr>
      </p:sp>
      <p:sp>
        <p:nvSpPr>
          <p:cNvPr id="3584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0113" y="4710113"/>
            <a:ext cx="4946650" cy="4462462"/>
          </a:xfrm>
          <a:noFill/>
          <a:ln/>
        </p:spPr>
        <p:txBody>
          <a:bodyPr/>
          <a:lstStyle/>
          <a:p>
            <a:endParaRPr lang="en-GB" smtClean="0"/>
          </a:p>
        </p:txBody>
      </p:sp>
    </p:spTree>
    <p:extLst>
      <p:ext uri="{BB962C8B-B14F-4D97-AF65-F5344CB8AC3E}">
        <p14:creationId xmlns:p14="http://schemas.microsoft.com/office/powerpoint/2010/main" val="20793885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11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fld id="{9BCC3AA4-2342-49C4-A35E-E6F4802C183B}" type="datetime1">
              <a:rPr lang="en-US" smtClean="0"/>
              <a:pPr/>
              <a:t>9/19/2019</a:t>
            </a:fld>
            <a:endParaRPr lang="en-US" smtClean="0"/>
          </a:p>
        </p:txBody>
      </p:sp>
      <p:sp>
        <p:nvSpPr>
          <p:cNvPr id="37891" name="Rectangle 13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44D514B-3A3E-492C-8340-5D8A90861A27}" type="slidenum">
              <a:rPr lang="en-US" smtClean="0"/>
              <a:pPr/>
              <a:t>15</a:t>
            </a:fld>
            <a:endParaRPr lang="en-US" smtClean="0"/>
          </a:p>
        </p:txBody>
      </p:sp>
      <p:sp>
        <p:nvSpPr>
          <p:cNvPr id="3789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9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GB" smtClean="0"/>
          </a:p>
        </p:txBody>
      </p:sp>
    </p:spTree>
    <p:extLst>
      <p:ext uri="{BB962C8B-B14F-4D97-AF65-F5344CB8AC3E}">
        <p14:creationId xmlns:p14="http://schemas.microsoft.com/office/powerpoint/2010/main" val="3602658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11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fld id="{2AAE237F-7EB2-4758-BBC4-49C0381C684B}" type="datetime1">
              <a:rPr lang="en-US" smtClean="0"/>
              <a:pPr/>
              <a:t>9/19/2019</a:t>
            </a:fld>
            <a:endParaRPr lang="en-US" smtClean="0"/>
          </a:p>
        </p:txBody>
      </p:sp>
      <p:sp>
        <p:nvSpPr>
          <p:cNvPr id="38915" name="Rectangle 13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A869EAC-2A0A-4712-8506-06C6C954C67F}" type="slidenum">
              <a:rPr lang="en-US" smtClean="0"/>
              <a:pPr/>
              <a:t>16</a:t>
            </a:fld>
            <a:endParaRPr lang="en-US" smtClean="0"/>
          </a:p>
        </p:txBody>
      </p:sp>
      <p:sp>
        <p:nvSpPr>
          <p:cNvPr id="3891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GB" smtClean="0"/>
          </a:p>
        </p:txBody>
      </p:sp>
    </p:spTree>
    <p:extLst>
      <p:ext uri="{BB962C8B-B14F-4D97-AF65-F5344CB8AC3E}">
        <p14:creationId xmlns:p14="http://schemas.microsoft.com/office/powerpoint/2010/main" val="13858974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11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fld id="{6C9B7CE6-A668-4784-95AD-8A36CC18724F}" type="datetime1">
              <a:rPr lang="en-US" smtClean="0"/>
              <a:pPr/>
              <a:t>9/19/2019</a:t>
            </a:fld>
            <a:endParaRPr lang="en-US" dirty="0" smtClean="0"/>
          </a:p>
        </p:txBody>
      </p:sp>
      <p:sp>
        <p:nvSpPr>
          <p:cNvPr id="39939" name="Rectangle 13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C6BD7C9-E160-45C4-B484-049D6AC4C339}" type="slidenum">
              <a:rPr lang="en-US" smtClean="0"/>
              <a:pPr/>
              <a:t>17</a:t>
            </a:fld>
            <a:endParaRPr lang="en-US" dirty="0" smtClean="0"/>
          </a:p>
        </p:txBody>
      </p:sp>
      <p:sp>
        <p:nvSpPr>
          <p:cNvPr id="3994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4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11234407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11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fld id="{610C586C-DE0D-4E3A-AEEB-5611A1F74F1C}" type="datetime1">
              <a:rPr lang="en-US" smtClean="0"/>
              <a:pPr/>
              <a:t>9/19/2019</a:t>
            </a:fld>
            <a:endParaRPr lang="en-US" dirty="0" smtClean="0"/>
          </a:p>
        </p:txBody>
      </p:sp>
      <p:sp>
        <p:nvSpPr>
          <p:cNvPr id="40963" name="Rectangle 13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FBA1604-6490-4D26-B5E8-A5D14E6C1AFA}" type="slidenum">
              <a:rPr lang="en-US" smtClean="0"/>
              <a:pPr/>
              <a:t>20</a:t>
            </a:fld>
            <a:endParaRPr lang="en-US" dirty="0" smtClean="0"/>
          </a:p>
        </p:txBody>
      </p:sp>
      <p:sp>
        <p:nvSpPr>
          <p:cNvPr id="4096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1488707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11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fld id="{3B7874FA-4F1A-4E58-8903-EA3FFEAB97BF}" type="datetime1">
              <a:rPr lang="en-US" smtClean="0"/>
              <a:pPr/>
              <a:t>9/19/2019</a:t>
            </a:fld>
            <a:endParaRPr lang="en-US" smtClean="0"/>
          </a:p>
        </p:txBody>
      </p:sp>
      <p:sp>
        <p:nvSpPr>
          <p:cNvPr id="41987" name="Rectangle 13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4CA7B10-FCDC-421E-BF59-502996F81AF2}" type="slidenum">
              <a:rPr lang="en-US" smtClean="0"/>
              <a:pPr/>
              <a:t>21</a:t>
            </a:fld>
            <a:endParaRPr lang="en-US" smtClean="0"/>
          </a:p>
        </p:txBody>
      </p:sp>
      <p:sp>
        <p:nvSpPr>
          <p:cNvPr id="4198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98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GB" smtClean="0"/>
          </a:p>
        </p:txBody>
      </p:sp>
    </p:spTree>
    <p:extLst>
      <p:ext uri="{BB962C8B-B14F-4D97-AF65-F5344CB8AC3E}">
        <p14:creationId xmlns:p14="http://schemas.microsoft.com/office/powerpoint/2010/main" val="17447945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11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fld id="{71BD9A87-EC6A-452F-8758-936F90BCA38B}" type="datetime1">
              <a:rPr lang="en-US" smtClean="0"/>
              <a:pPr/>
              <a:t>9/19/2019</a:t>
            </a:fld>
            <a:endParaRPr lang="en-US" smtClean="0"/>
          </a:p>
        </p:txBody>
      </p:sp>
      <p:sp>
        <p:nvSpPr>
          <p:cNvPr id="43011" name="Rectangle 13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BCE35A6-E1FA-496B-9C38-350F34C15CBF}" type="slidenum">
              <a:rPr lang="en-US" smtClean="0"/>
              <a:pPr/>
              <a:t>23</a:t>
            </a:fld>
            <a:endParaRPr lang="en-US" smtClean="0"/>
          </a:p>
        </p:txBody>
      </p:sp>
      <p:sp>
        <p:nvSpPr>
          <p:cNvPr id="4301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GB" smtClean="0"/>
          </a:p>
        </p:txBody>
      </p:sp>
    </p:spTree>
    <p:extLst>
      <p:ext uri="{BB962C8B-B14F-4D97-AF65-F5344CB8AC3E}">
        <p14:creationId xmlns:p14="http://schemas.microsoft.com/office/powerpoint/2010/main" val="34151440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11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fld id="{71BD9A87-EC6A-452F-8758-936F90BCA38B}" type="datetime1">
              <a:rPr lang="en-US" smtClean="0"/>
              <a:pPr/>
              <a:t>9/19/2019</a:t>
            </a:fld>
            <a:endParaRPr lang="en-US" smtClean="0"/>
          </a:p>
        </p:txBody>
      </p:sp>
      <p:sp>
        <p:nvSpPr>
          <p:cNvPr id="43011" name="Rectangle 13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BCE35A6-E1FA-496B-9C38-350F34C15CBF}" type="slidenum">
              <a:rPr lang="en-US" smtClean="0"/>
              <a:pPr/>
              <a:t>24</a:t>
            </a:fld>
            <a:endParaRPr lang="en-US" smtClean="0"/>
          </a:p>
        </p:txBody>
      </p:sp>
      <p:sp>
        <p:nvSpPr>
          <p:cNvPr id="4301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GB" smtClean="0"/>
          </a:p>
        </p:txBody>
      </p:sp>
    </p:spTree>
    <p:extLst>
      <p:ext uri="{BB962C8B-B14F-4D97-AF65-F5344CB8AC3E}">
        <p14:creationId xmlns:p14="http://schemas.microsoft.com/office/powerpoint/2010/main" val="3238785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11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fld id="{426ED2CE-AB79-4B46-886E-0DFDAB2A19F6}" type="datetime1">
              <a:rPr lang="en-US" smtClean="0"/>
              <a:pPr/>
              <a:t>9/19/2019</a:t>
            </a:fld>
            <a:endParaRPr lang="en-US" smtClean="0"/>
          </a:p>
        </p:txBody>
      </p:sp>
      <p:sp>
        <p:nvSpPr>
          <p:cNvPr id="45059" name="Rectangle 13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3545CB9-EB85-48C6-A633-92692562F09E}" type="slidenum">
              <a:rPr lang="en-US" smtClean="0"/>
              <a:pPr/>
              <a:t>29</a:t>
            </a:fld>
            <a:endParaRPr lang="en-US" smtClean="0"/>
          </a:p>
        </p:txBody>
      </p:sp>
      <p:sp>
        <p:nvSpPr>
          <p:cNvPr id="4506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6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GB" smtClean="0"/>
          </a:p>
        </p:txBody>
      </p:sp>
    </p:spTree>
    <p:extLst>
      <p:ext uri="{BB962C8B-B14F-4D97-AF65-F5344CB8AC3E}">
        <p14:creationId xmlns:p14="http://schemas.microsoft.com/office/powerpoint/2010/main" val="14698610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11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fld id="{5FB9375D-333B-4885-A9EE-693BAFDA5B57}" type="datetime1">
              <a:rPr lang="en-US" smtClean="0"/>
              <a:pPr/>
              <a:t>9/19/2019</a:t>
            </a:fld>
            <a:endParaRPr lang="en-US" dirty="0" smtClean="0"/>
          </a:p>
        </p:txBody>
      </p:sp>
      <p:sp>
        <p:nvSpPr>
          <p:cNvPr id="24579" name="Rectangle 13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D459E92-1070-479C-8400-E6D1CFD1CE55}" type="slidenum">
              <a:rPr lang="en-US" smtClean="0"/>
              <a:pPr/>
              <a:t>3</a:t>
            </a:fld>
            <a:endParaRPr lang="en-US" dirty="0" smtClean="0"/>
          </a:p>
        </p:txBody>
      </p:sp>
      <p:sp>
        <p:nvSpPr>
          <p:cNvPr id="2458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8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18749985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765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GB" dirty="0" smtClean="0"/>
          </a:p>
        </p:txBody>
      </p:sp>
      <p:sp>
        <p:nvSpPr>
          <p:cNvPr id="27652" name="Date Placeholder 3"/>
          <p:cNvSpPr>
            <a:spLocks noGrp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fld id="{2ABF5A2F-A6DF-43AA-BD0D-595BABBAD1D4}" type="datetime1">
              <a:rPr lang="en-US" smtClean="0"/>
              <a:pPr/>
              <a:t>9/19/2019</a:t>
            </a:fld>
            <a:endParaRPr lang="en-US" dirty="0" smtClean="0"/>
          </a:p>
        </p:txBody>
      </p:sp>
      <p:sp>
        <p:nvSpPr>
          <p:cNvPr id="27653" name="Slide Number Placeholder 4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1E6186E-9023-43E0-8A85-D19976B70F4A}" type="slidenum">
              <a:rPr lang="en-US" smtClean="0"/>
              <a:pPr/>
              <a:t>6</a:t>
            </a:fld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7126726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867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GB" dirty="0" smtClean="0"/>
          </a:p>
        </p:txBody>
      </p:sp>
      <p:sp>
        <p:nvSpPr>
          <p:cNvPr id="28676" name="Date Placeholder 3"/>
          <p:cNvSpPr>
            <a:spLocks noGrp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fld id="{F201B186-7ACA-46B3-9937-9A52E63D7D32}" type="datetime1">
              <a:rPr lang="en-US" smtClean="0"/>
              <a:pPr/>
              <a:t>9/19/2019</a:t>
            </a:fld>
            <a:endParaRPr lang="en-US" dirty="0" smtClean="0"/>
          </a:p>
        </p:txBody>
      </p:sp>
      <p:sp>
        <p:nvSpPr>
          <p:cNvPr id="28677" name="Slide Number Placeholder 4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9A1C868-02A6-4FA4-ADC3-C77ED4C7493F}" type="slidenum">
              <a:rPr lang="en-US" smtClean="0"/>
              <a:pPr/>
              <a:t>7</a:t>
            </a:fld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216570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1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fld id="{8BE826FF-B751-4394-8FA6-196E63BD2157}" type="datetime1">
              <a:rPr lang="en-US" smtClean="0"/>
              <a:pPr/>
              <a:t>9/19/2019</a:t>
            </a:fld>
            <a:endParaRPr lang="en-US" dirty="0" smtClean="0"/>
          </a:p>
        </p:txBody>
      </p:sp>
      <p:sp>
        <p:nvSpPr>
          <p:cNvPr id="29699" name="Rectangle 13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3EA2F23-B864-4253-9E8F-763930E52073}" type="slidenum">
              <a:rPr lang="en-US" smtClean="0"/>
              <a:pPr/>
              <a:t>8</a:t>
            </a:fld>
            <a:endParaRPr lang="en-US" dirty="0" smtClean="0"/>
          </a:p>
        </p:txBody>
      </p:sp>
      <p:sp>
        <p:nvSpPr>
          <p:cNvPr id="2970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70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39733621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11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fld id="{340F7909-3B55-46D7-B31A-1D96B0B57A4F}" type="datetime1">
              <a:rPr lang="en-US" smtClean="0"/>
              <a:pPr/>
              <a:t>9/19/2019</a:t>
            </a:fld>
            <a:endParaRPr lang="en-US" dirty="0" smtClean="0"/>
          </a:p>
        </p:txBody>
      </p:sp>
      <p:sp>
        <p:nvSpPr>
          <p:cNvPr id="30723" name="Rectangle 13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BEE9795-307F-42E6-AD22-1D393507D21B}" type="slidenum">
              <a:rPr lang="en-US" smtClean="0"/>
              <a:pPr/>
              <a:t>9</a:t>
            </a:fld>
            <a:endParaRPr lang="en-US" dirty="0" smtClean="0"/>
          </a:p>
        </p:txBody>
      </p:sp>
      <p:sp>
        <p:nvSpPr>
          <p:cNvPr id="3072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12498614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11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fld id="{B35C5A9E-C29A-436C-8C48-B1620866358B}" type="datetime1">
              <a:rPr lang="en-US" smtClean="0"/>
              <a:pPr/>
              <a:t>9/19/2019</a:t>
            </a:fld>
            <a:endParaRPr lang="en-US" dirty="0" smtClean="0"/>
          </a:p>
        </p:txBody>
      </p:sp>
      <p:sp>
        <p:nvSpPr>
          <p:cNvPr id="31747" name="Rectangle 13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089E642-5052-42AD-9AB9-6FFD92B5AEF3}" type="slidenum">
              <a:rPr lang="en-US" smtClean="0"/>
              <a:pPr/>
              <a:t>10</a:t>
            </a:fld>
            <a:endParaRPr lang="en-US" dirty="0" smtClean="0"/>
          </a:p>
        </p:txBody>
      </p:sp>
      <p:sp>
        <p:nvSpPr>
          <p:cNvPr id="3174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5708301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11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fld id="{FE94339E-D0E5-4182-A12C-DC4B86DA7A97}" type="datetime1">
              <a:rPr lang="en-US" smtClean="0"/>
              <a:pPr/>
              <a:t>9/19/2019</a:t>
            </a:fld>
            <a:endParaRPr lang="en-US" smtClean="0"/>
          </a:p>
        </p:txBody>
      </p:sp>
      <p:sp>
        <p:nvSpPr>
          <p:cNvPr id="32771" name="Rectangle 13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9F20BD8-3B84-4931-928C-53D2C61F69B3}" type="slidenum">
              <a:rPr lang="en-US" smtClean="0"/>
              <a:pPr/>
              <a:t>11</a:t>
            </a:fld>
            <a:endParaRPr lang="en-US" smtClean="0"/>
          </a:p>
        </p:txBody>
      </p:sp>
      <p:sp>
        <p:nvSpPr>
          <p:cNvPr id="3277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GB" smtClean="0"/>
          </a:p>
        </p:txBody>
      </p:sp>
    </p:spTree>
    <p:extLst>
      <p:ext uri="{BB962C8B-B14F-4D97-AF65-F5344CB8AC3E}">
        <p14:creationId xmlns:p14="http://schemas.microsoft.com/office/powerpoint/2010/main" val="19124368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11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fld id="{2B023EFD-C040-4C43-8528-EAA73A57A597}" type="datetime1">
              <a:rPr lang="en-US" smtClean="0"/>
              <a:pPr/>
              <a:t>9/19/2019</a:t>
            </a:fld>
            <a:endParaRPr lang="en-US" smtClean="0"/>
          </a:p>
        </p:txBody>
      </p:sp>
      <p:sp>
        <p:nvSpPr>
          <p:cNvPr id="33795" name="Rectangle 13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F2567FC-EA1C-4E8E-99E9-0FD51F066E47}" type="slidenum">
              <a:rPr lang="en-US" smtClean="0"/>
              <a:pPr/>
              <a:t>12</a:t>
            </a:fld>
            <a:endParaRPr lang="en-US" smtClean="0"/>
          </a:p>
        </p:txBody>
      </p:sp>
      <p:sp>
        <p:nvSpPr>
          <p:cNvPr id="3379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GB" smtClean="0"/>
          </a:p>
        </p:txBody>
      </p:sp>
    </p:spTree>
    <p:extLst>
      <p:ext uri="{BB962C8B-B14F-4D97-AF65-F5344CB8AC3E}">
        <p14:creationId xmlns:p14="http://schemas.microsoft.com/office/powerpoint/2010/main" val="13825462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316A3-9A52-4073-88E9-1F0525049C7A}" type="datetimeFigureOut">
              <a:rPr lang="en-GB" smtClean="0"/>
              <a:t>19/09/2019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5E731-13F3-47C7-934F-B711E540E61A}" type="slidenum">
              <a:rPr lang="en-GB" smtClean="0"/>
              <a:t>‹#›</a:t>
            </a:fld>
            <a:endParaRPr lang="en-GB"/>
          </a:p>
        </p:txBody>
      </p:sp>
      <p:pic>
        <p:nvPicPr>
          <p:cNvPr id="8" name="Picture 14" descr="I:\electronics_computer_science_black_logo.jpg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10267952" y="5997575"/>
            <a:ext cx="1809750" cy="717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54108" y="5887192"/>
            <a:ext cx="1713137" cy="938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4624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316A3-9A52-4073-88E9-1F0525049C7A}" type="datetimeFigureOut">
              <a:rPr lang="en-GB" smtClean="0"/>
              <a:t>19/09/2019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5E731-13F3-47C7-934F-B711E540E61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62266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316A3-9A52-4073-88E9-1F0525049C7A}" type="datetimeFigureOut">
              <a:rPr lang="en-GB" smtClean="0"/>
              <a:t>19/09/2019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5E731-13F3-47C7-934F-B711E540E61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98301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F728648-19B2-47C4-A6BD-476E2B5B2817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41063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316A3-9A52-4073-88E9-1F0525049C7A}" type="datetimeFigureOut">
              <a:rPr lang="en-GB" smtClean="0"/>
              <a:t>19/09/2019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5E731-13F3-47C7-934F-B711E540E61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03670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316A3-9A52-4073-88E9-1F0525049C7A}" type="datetimeFigureOut">
              <a:rPr lang="en-GB" smtClean="0"/>
              <a:t>19/09/2019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5E731-13F3-47C7-934F-B711E540E61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3267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316A3-9A52-4073-88E9-1F0525049C7A}" type="datetimeFigureOut">
              <a:rPr lang="en-GB" smtClean="0"/>
              <a:t>19/09/2019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5E731-13F3-47C7-934F-B711E540E61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57970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316A3-9A52-4073-88E9-1F0525049C7A}" type="datetimeFigureOut">
              <a:rPr lang="en-GB" smtClean="0"/>
              <a:t>19/09/2019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5E731-13F3-47C7-934F-B711E540E61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06427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316A3-9A52-4073-88E9-1F0525049C7A}" type="datetimeFigureOut">
              <a:rPr lang="en-GB" smtClean="0"/>
              <a:t>19/09/2019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5E731-13F3-47C7-934F-B711E540E61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88696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316A3-9A52-4073-88E9-1F0525049C7A}" type="datetimeFigureOut">
              <a:rPr lang="en-GB" smtClean="0"/>
              <a:t>19/09/2019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5E731-13F3-47C7-934F-B711E540E61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48581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316A3-9A52-4073-88E9-1F0525049C7A}" type="datetimeFigureOut">
              <a:rPr lang="en-GB" smtClean="0"/>
              <a:t>19/09/2019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5E731-13F3-47C7-934F-B711E540E61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53875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316A3-9A52-4073-88E9-1F0525049C7A}" type="datetimeFigureOut">
              <a:rPr lang="en-GB" smtClean="0"/>
              <a:t>19/09/2019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5E731-13F3-47C7-934F-B711E540E61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04953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5316A3-9A52-4073-88E9-1F0525049C7A}" type="datetimeFigureOut">
              <a:rPr lang="en-GB" smtClean="0"/>
              <a:t>19/09/2019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85E731-13F3-47C7-934F-B711E540E61A}" type="slidenum">
              <a:rPr lang="en-GB" smtClean="0"/>
              <a:t>‹#›</a:t>
            </a:fld>
            <a:endParaRPr lang="en-GB"/>
          </a:p>
        </p:txBody>
      </p:sp>
      <p:pic>
        <p:nvPicPr>
          <p:cNvPr id="8" name="Picture 14" descr="I:\electronics_computer_science_black_logo.jpg"/>
          <p:cNvPicPr>
            <a:picLocks noChangeAspect="1" noChangeArrowheads="1"/>
          </p:cNvPicPr>
          <p:nvPr userDrawn="1"/>
        </p:nvPicPr>
        <p:blipFill>
          <a:blip r:embed="rId14"/>
          <a:srcRect/>
          <a:stretch>
            <a:fillRect/>
          </a:stretch>
        </p:blipFill>
        <p:spPr bwMode="auto">
          <a:xfrm>
            <a:off x="10267952" y="5997575"/>
            <a:ext cx="1809750" cy="717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322592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20.png"/><Relationship Id="rId5" Type="http://schemas.openxmlformats.org/officeDocument/2006/relationships/image" Target="../media/image19.wmf"/><Relationship Id="rId4" Type="http://schemas.openxmlformats.org/officeDocument/2006/relationships/notesSlide" Target="../notesSlides/notesSlide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jp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video" Target="../media/media4.mp4"/><Relationship Id="rId13" Type="http://schemas.openxmlformats.org/officeDocument/2006/relationships/image" Target="../media/image26.png"/><Relationship Id="rId18" Type="http://schemas.openxmlformats.org/officeDocument/2006/relationships/image" Target="../media/image31.jpeg"/><Relationship Id="rId3" Type="http://schemas.microsoft.com/office/2007/relationships/media" Target="file:///C:\Users\User\Desktop\animations\dave%20hurley%20sobel.AVI" TargetMode="External"/><Relationship Id="rId21" Type="http://schemas.openxmlformats.org/officeDocument/2006/relationships/image" Target="../media/image34.png"/><Relationship Id="rId7" Type="http://schemas.microsoft.com/office/2007/relationships/media" Target="../media/media4.mp4"/><Relationship Id="rId12" Type="http://schemas.openxmlformats.org/officeDocument/2006/relationships/notesSlide" Target="../notesSlides/notesSlide9.xml"/><Relationship Id="rId17" Type="http://schemas.openxmlformats.org/officeDocument/2006/relationships/image" Target="../media/image30.png"/><Relationship Id="rId2" Type="http://schemas.openxmlformats.org/officeDocument/2006/relationships/video" Target="file:///C:\Users\User\Desktop\animations\long%20vin1_spatial.AVI" TargetMode="External"/><Relationship Id="rId16" Type="http://schemas.openxmlformats.org/officeDocument/2006/relationships/image" Target="../media/image29.png"/><Relationship Id="rId20" Type="http://schemas.openxmlformats.org/officeDocument/2006/relationships/image" Target="../media/image33.png"/><Relationship Id="rId1" Type="http://schemas.microsoft.com/office/2007/relationships/media" Target="file:///C:\Users\User\Desktop\animations\long%20vin1_spatial.AVI" TargetMode="External"/><Relationship Id="rId6" Type="http://schemas.openxmlformats.org/officeDocument/2006/relationships/video" Target="file:///C:\Users\User\Desktop\animations\symmetry%20lines.AVI" TargetMode="External"/><Relationship Id="rId11" Type="http://schemas.openxmlformats.org/officeDocument/2006/relationships/slideLayout" Target="../slideLayouts/slideLayout4.xml"/><Relationship Id="rId5" Type="http://schemas.microsoft.com/office/2007/relationships/media" Target="file:///C:\Users\User\Desktop\animations\symmetry%20lines.AVI" TargetMode="External"/><Relationship Id="rId15" Type="http://schemas.openxmlformats.org/officeDocument/2006/relationships/image" Target="../media/image28.png"/><Relationship Id="rId10" Type="http://schemas.openxmlformats.org/officeDocument/2006/relationships/video" Target="../media/media5.mp4"/><Relationship Id="rId19" Type="http://schemas.openxmlformats.org/officeDocument/2006/relationships/image" Target="../media/image32.png"/><Relationship Id="rId4" Type="http://schemas.openxmlformats.org/officeDocument/2006/relationships/video" Target="file:///C:\Users\User\Desktop\animations\dave%20hurley%20sobel.AVI" TargetMode="External"/><Relationship Id="rId9" Type="http://schemas.microsoft.com/office/2007/relationships/media" Target="../media/media5.mp4"/><Relationship Id="rId1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microsoft.com/office/2007/relationships/media" Target="../media/media7.mp4"/><Relationship Id="rId7" Type="http://schemas.openxmlformats.org/officeDocument/2006/relationships/image" Target="../media/image35.png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openxmlformats.org/officeDocument/2006/relationships/notesSlide" Target="../notesSlides/notesSlide10.xml"/><Relationship Id="rId11" Type="http://schemas.openxmlformats.org/officeDocument/2006/relationships/image" Target="../media/image32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31.jpeg"/><Relationship Id="rId4" Type="http://schemas.openxmlformats.org/officeDocument/2006/relationships/video" Target="../media/media7.mp4"/><Relationship Id="rId9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file:///D:\presentations\gait\international\ears.mpeg" TargetMode="External"/><Relationship Id="rId1" Type="http://schemas.microsoft.com/office/2007/relationships/media" Target="file:///D:\presentations\gait\international\ears.mpeg" TargetMode="Externa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notesSlide" Target="../notesSlides/notesSlide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5" Type="http://schemas.openxmlformats.org/officeDocument/2006/relationships/image" Target="../media/image39.png"/><Relationship Id="rId4" Type="http://schemas.openxmlformats.org/officeDocument/2006/relationships/notesSlide" Target="../notesSlides/notesSlide1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microsoft.com/office/2007/relationships/media" Target="file:///C:\msn\presentations\vivas\yalin\fds.avi" TargetMode="External"/><Relationship Id="rId7" Type="http://schemas.openxmlformats.org/officeDocument/2006/relationships/image" Target="../media/image40.png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6" Type="http://schemas.openxmlformats.org/officeDocument/2006/relationships/notesSlide" Target="../notesSlides/notesSlide13.xml"/><Relationship Id="rId5" Type="http://schemas.openxmlformats.org/officeDocument/2006/relationships/slideLayout" Target="../slideLayouts/slideLayout4.xml"/><Relationship Id="rId4" Type="http://schemas.openxmlformats.org/officeDocument/2006/relationships/video" Target="file:///C:\msn\presentations\vivas\yalin\fds.avi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notesSlide" Target="../notesSlides/notesSlide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comp3204.ecs.soton.ac.uk/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hyperlink" Target="https://www.southampton.ac.uk/~msn/book/" TargetMode="External"/><Relationship Id="rId7" Type="http://schemas.openxmlformats.org/officeDocument/2006/relationships/image" Target="../media/image55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4.png"/><Relationship Id="rId5" Type="http://schemas.openxmlformats.org/officeDocument/2006/relationships/image" Target="../media/image53.jpeg"/><Relationship Id="rId4" Type="http://schemas.openxmlformats.org/officeDocument/2006/relationships/image" Target="../media/image52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www-lib.soton.ac.uk/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mailto:msn@ecs.soton.ac.uk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jsh2@ecs.soton.ac.uk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9.jp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microsoft.com/office/2007/relationships/media" Target="../media/media1.mp4"/><Relationship Id="rId7" Type="http://schemas.openxmlformats.org/officeDocument/2006/relationships/image" Target="../media/image15.png"/><Relationship Id="rId2" Type="http://schemas.openxmlformats.org/officeDocument/2006/relationships/video" Target="file:///C:\msn\courses\undergraduate\part3\eye.avi" TargetMode="External"/><Relationship Id="rId1" Type="http://schemas.microsoft.com/office/2007/relationships/media" Target="file:///C:\msn\courses\undergraduate\part3\eye.avi" TargetMode="External"/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1.mp4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microsoft.com/office/2007/relationships/media" Target="../media/media2.mp4"/><Relationship Id="rId7" Type="http://schemas.openxmlformats.org/officeDocument/2006/relationships/image" Target="../media/image17.png"/><Relationship Id="rId2" Type="http://schemas.openxmlformats.org/officeDocument/2006/relationships/video" Target="file:///C:\msn\courses\undergraduate\part3\average.avi" TargetMode="External"/><Relationship Id="rId1" Type="http://schemas.microsoft.com/office/2007/relationships/media" Target="file:///C:\msn\courses\undergraduate\part3\average.avi" TargetMode="External"/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455613"/>
            <a:ext cx="9144000" cy="2387600"/>
          </a:xfrm>
        </p:spPr>
        <p:txBody>
          <a:bodyPr>
            <a:normAutofit/>
          </a:bodyPr>
          <a:lstStyle/>
          <a:p>
            <a:r>
              <a:rPr lang="en-US" dirty="0"/>
              <a:t>COMP3204 &amp; COMP6223 </a:t>
            </a:r>
            <a:r>
              <a:rPr lang="en-GB" dirty="0"/>
              <a:t>Computer </a:t>
            </a:r>
            <a:r>
              <a:rPr lang="en-GB" dirty="0" smtClean="0"/>
              <a:t>Vision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133507"/>
            <a:ext cx="9144000" cy="1655762"/>
          </a:xfrm>
        </p:spPr>
        <p:txBody>
          <a:bodyPr>
            <a:normAutofit/>
          </a:bodyPr>
          <a:lstStyle/>
          <a:p>
            <a:endParaRPr lang="en-GB" dirty="0"/>
          </a:p>
          <a:p>
            <a:r>
              <a:rPr lang="en-GB" sz="3600" b="1" dirty="0" smtClean="0">
                <a:solidFill>
                  <a:srgbClr val="0070C0"/>
                </a:solidFill>
              </a:rPr>
              <a:t>Welcome!</a:t>
            </a:r>
            <a:endParaRPr lang="en-GB" sz="3600" b="1" dirty="0">
              <a:solidFill>
                <a:srgbClr val="0070C0"/>
              </a:solidFill>
            </a:endParaRPr>
          </a:p>
          <a:p>
            <a:endParaRPr lang="en-GB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7808887"/>
              </p:ext>
            </p:extLst>
          </p:nvPr>
        </p:nvGraphicFramePr>
        <p:xfrm>
          <a:off x="114300" y="5613401"/>
          <a:ext cx="1841500" cy="11705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0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0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17059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Book Intro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" name="Text Box 3"/>
          <p:cNvSpPr txBox="1">
            <a:spLocks noChangeArrowheads="1"/>
          </p:cNvSpPr>
          <p:nvPr/>
        </p:nvSpPr>
        <p:spPr bwMode="auto">
          <a:xfrm>
            <a:off x="2810485" y="4555003"/>
            <a:ext cx="657103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r>
              <a:rPr lang="en-US" sz="3600" dirty="0">
                <a:latin typeface="Arial" charset="0"/>
              </a:rPr>
              <a:t>Mark Nixon and Jonathon Hare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117" y="5709072"/>
            <a:ext cx="804605" cy="993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87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>
          <a:xfrm>
            <a:off x="619125" y="207961"/>
            <a:ext cx="8229600" cy="1143001"/>
          </a:xfrm>
        </p:spPr>
        <p:txBody>
          <a:bodyPr>
            <a:normAutofit/>
          </a:bodyPr>
          <a:lstStyle/>
          <a:p>
            <a:pPr eaLnBrk="1" hangingPunct="1"/>
            <a:r>
              <a:rPr lang="en-US" sz="3600" dirty="0" smtClean="0"/>
              <a:t>Feature Extraction</a:t>
            </a:r>
          </a:p>
        </p:txBody>
      </p:sp>
      <p:sp>
        <p:nvSpPr>
          <p:cNvPr id="10243" name="Text Box 4"/>
          <p:cNvSpPr txBox="1">
            <a:spLocks noChangeArrowheads="1"/>
          </p:cNvSpPr>
          <p:nvPr/>
        </p:nvSpPr>
        <p:spPr bwMode="auto">
          <a:xfrm>
            <a:off x="2209801" y="1047751"/>
            <a:ext cx="2303463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dirty="0">
                <a:latin typeface="Arial" charset="0"/>
              </a:rPr>
              <a:t>Finds </a:t>
            </a:r>
            <a:r>
              <a:rPr lang="en-US" sz="2800" dirty="0">
                <a:solidFill>
                  <a:srgbClr val="0070C0"/>
                </a:solidFill>
                <a:latin typeface="Arial" charset="0"/>
              </a:rPr>
              <a:t>shapes</a:t>
            </a:r>
          </a:p>
        </p:txBody>
      </p:sp>
      <p:sp>
        <p:nvSpPr>
          <p:cNvPr id="10244" name="Text Box 6"/>
          <p:cNvSpPr txBox="1">
            <a:spLocks noChangeArrowheads="1"/>
          </p:cNvSpPr>
          <p:nvPr/>
        </p:nvSpPr>
        <p:spPr bwMode="auto">
          <a:xfrm>
            <a:off x="6350001" y="4840288"/>
            <a:ext cx="2919413" cy="946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dirty="0">
                <a:solidFill>
                  <a:srgbClr val="0070C0"/>
                </a:solidFill>
                <a:latin typeface="Arial" charset="0"/>
              </a:rPr>
              <a:t>Artery</a:t>
            </a:r>
            <a:r>
              <a:rPr lang="en-US" sz="2800" dirty="0">
                <a:latin typeface="Arial" charset="0"/>
              </a:rPr>
              <a:t> in </a:t>
            </a:r>
          </a:p>
          <a:p>
            <a:r>
              <a:rPr lang="en-US" sz="2800" dirty="0">
                <a:latin typeface="Arial" charset="0"/>
              </a:rPr>
              <a:t>ultrasound image</a:t>
            </a:r>
          </a:p>
        </p:txBody>
      </p:sp>
      <p:grpSp>
        <p:nvGrpSpPr>
          <p:cNvPr id="10245" name="Group 7"/>
          <p:cNvGrpSpPr>
            <a:grpSpLocks/>
          </p:cNvGrpSpPr>
          <p:nvPr/>
        </p:nvGrpSpPr>
        <p:grpSpPr bwMode="auto">
          <a:xfrm>
            <a:off x="2943225" y="1865313"/>
            <a:ext cx="2724150" cy="2716212"/>
            <a:chOff x="894" y="1113"/>
            <a:chExt cx="1716" cy="1711"/>
          </a:xfrm>
        </p:grpSpPr>
        <p:pic>
          <p:nvPicPr>
            <p:cNvPr id="10249" name="Picture 8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894" y="1113"/>
              <a:ext cx="1716" cy="17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250" name="Line 9"/>
            <p:cNvSpPr>
              <a:spLocks noChangeShapeType="1"/>
            </p:cNvSpPr>
            <p:nvPr/>
          </p:nvSpPr>
          <p:spPr bwMode="auto">
            <a:xfrm flipH="1">
              <a:off x="1794" y="1146"/>
              <a:ext cx="228" cy="75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GB" dirty="0"/>
            </a:p>
          </p:txBody>
        </p:sp>
        <p:sp>
          <p:nvSpPr>
            <p:cNvPr id="10251" name="Line 10"/>
            <p:cNvSpPr>
              <a:spLocks noChangeShapeType="1"/>
            </p:cNvSpPr>
            <p:nvPr/>
          </p:nvSpPr>
          <p:spPr bwMode="auto">
            <a:xfrm flipH="1">
              <a:off x="1230" y="1146"/>
              <a:ext cx="258" cy="804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GB" dirty="0"/>
            </a:p>
          </p:txBody>
        </p:sp>
        <p:sp>
          <p:nvSpPr>
            <p:cNvPr id="10252" name="Line 11"/>
            <p:cNvSpPr>
              <a:spLocks noChangeShapeType="1"/>
            </p:cNvSpPr>
            <p:nvPr/>
          </p:nvSpPr>
          <p:spPr bwMode="auto">
            <a:xfrm flipH="1">
              <a:off x="1578" y="2058"/>
              <a:ext cx="6" cy="414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GB" dirty="0"/>
            </a:p>
          </p:txBody>
        </p:sp>
        <p:sp>
          <p:nvSpPr>
            <p:cNvPr id="10253" name="Line 12"/>
            <p:cNvSpPr>
              <a:spLocks noChangeShapeType="1"/>
            </p:cNvSpPr>
            <p:nvPr/>
          </p:nvSpPr>
          <p:spPr bwMode="auto">
            <a:xfrm>
              <a:off x="948" y="1152"/>
              <a:ext cx="582" cy="138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GB" dirty="0"/>
            </a:p>
          </p:txBody>
        </p:sp>
        <p:sp>
          <p:nvSpPr>
            <p:cNvPr id="10254" name="Line 13"/>
            <p:cNvSpPr>
              <a:spLocks noChangeShapeType="1"/>
            </p:cNvSpPr>
            <p:nvPr/>
          </p:nvSpPr>
          <p:spPr bwMode="auto">
            <a:xfrm flipH="1">
              <a:off x="1098" y="1248"/>
              <a:ext cx="222" cy="63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GB" dirty="0"/>
            </a:p>
          </p:txBody>
        </p:sp>
        <p:sp>
          <p:nvSpPr>
            <p:cNvPr id="10255" name="Line 14"/>
            <p:cNvSpPr>
              <a:spLocks noChangeShapeType="1"/>
            </p:cNvSpPr>
            <p:nvPr/>
          </p:nvSpPr>
          <p:spPr bwMode="auto">
            <a:xfrm>
              <a:off x="2406" y="2346"/>
              <a:ext cx="66" cy="462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GB" dirty="0"/>
            </a:p>
          </p:txBody>
        </p:sp>
        <p:sp>
          <p:nvSpPr>
            <p:cNvPr id="10256" name="Line 15"/>
            <p:cNvSpPr>
              <a:spLocks noChangeShapeType="1"/>
            </p:cNvSpPr>
            <p:nvPr/>
          </p:nvSpPr>
          <p:spPr bwMode="auto">
            <a:xfrm flipH="1">
              <a:off x="1014" y="1212"/>
              <a:ext cx="156" cy="456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GB" dirty="0"/>
            </a:p>
          </p:txBody>
        </p:sp>
        <p:sp>
          <p:nvSpPr>
            <p:cNvPr id="10257" name="Line 16"/>
            <p:cNvSpPr>
              <a:spLocks noChangeShapeType="1"/>
            </p:cNvSpPr>
            <p:nvPr/>
          </p:nvSpPr>
          <p:spPr bwMode="auto">
            <a:xfrm flipH="1">
              <a:off x="1194" y="2286"/>
              <a:ext cx="24" cy="396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GB" dirty="0"/>
            </a:p>
          </p:txBody>
        </p:sp>
        <p:sp>
          <p:nvSpPr>
            <p:cNvPr id="10258" name="Line 17"/>
            <p:cNvSpPr>
              <a:spLocks noChangeShapeType="1"/>
            </p:cNvSpPr>
            <p:nvPr/>
          </p:nvSpPr>
          <p:spPr bwMode="auto">
            <a:xfrm>
              <a:off x="954" y="2640"/>
              <a:ext cx="618" cy="162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GB" dirty="0"/>
            </a:p>
          </p:txBody>
        </p:sp>
        <p:sp>
          <p:nvSpPr>
            <p:cNvPr id="10259" name="Line 18"/>
            <p:cNvSpPr>
              <a:spLocks noChangeShapeType="1"/>
            </p:cNvSpPr>
            <p:nvPr/>
          </p:nvSpPr>
          <p:spPr bwMode="auto">
            <a:xfrm flipH="1">
              <a:off x="948" y="2130"/>
              <a:ext cx="54" cy="504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GB" dirty="0"/>
            </a:p>
          </p:txBody>
        </p:sp>
      </p:grpSp>
      <p:sp>
        <p:nvSpPr>
          <p:cNvPr id="10246" name="Text Box 19"/>
          <p:cNvSpPr txBox="1">
            <a:spLocks noChangeArrowheads="1"/>
          </p:cNvSpPr>
          <p:nvPr/>
        </p:nvSpPr>
        <p:spPr bwMode="auto">
          <a:xfrm>
            <a:off x="2698750" y="4840288"/>
            <a:ext cx="3175000" cy="946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dirty="0">
                <a:solidFill>
                  <a:srgbClr val="0070C0"/>
                </a:solidFill>
                <a:latin typeface="Arial" charset="0"/>
              </a:rPr>
              <a:t>Roads</a:t>
            </a:r>
            <a:r>
              <a:rPr lang="en-US" sz="2800" dirty="0">
                <a:latin typeface="Arial" charset="0"/>
              </a:rPr>
              <a:t> in remotely-</a:t>
            </a:r>
          </a:p>
          <a:p>
            <a:r>
              <a:rPr lang="en-US" sz="2800" dirty="0">
                <a:latin typeface="Arial" charset="0"/>
              </a:rPr>
              <a:t>sensed image</a:t>
            </a:r>
          </a:p>
        </p:txBody>
      </p:sp>
      <p:pic>
        <p:nvPicPr>
          <p:cNvPr id="4" name="artery2.avi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096001" y="1878512"/>
            <a:ext cx="2969939" cy="2702616"/>
          </a:xfrm>
        </p:spPr>
      </p:pic>
    </p:spTree>
    <p:extLst>
      <p:ext uri="{BB962C8B-B14F-4D97-AF65-F5344CB8AC3E}">
        <p14:creationId xmlns:p14="http://schemas.microsoft.com/office/powerpoint/2010/main" val="1418457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xfrm>
            <a:off x="476471" y="381000"/>
            <a:ext cx="8782050" cy="762000"/>
          </a:xfrm>
        </p:spPr>
        <p:txBody>
          <a:bodyPr/>
          <a:lstStyle/>
          <a:p>
            <a:pPr eaLnBrk="1" hangingPunct="1"/>
            <a:r>
              <a:rPr lang="en-US" sz="3600" dirty="0"/>
              <a:t>Applications of </a:t>
            </a:r>
            <a:r>
              <a:rPr lang="en-US" sz="3600" dirty="0" smtClean="0"/>
              <a:t>Computer Vision</a:t>
            </a:r>
            <a:endParaRPr lang="en-US" dirty="0" smtClean="0"/>
          </a:p>
        </p:txBody>
      </p:sp>
      <p:sp>
        <p:nvSpPr>
          <p:cNvPr id="11267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564447" y="1266946"/>
            <a:ext cx="7848600" cy="4114800"/>
          </a:xfrm>
          <a:noFill/>
        </p:spPr>
        <p:txBody>
          <a:bodyPr vert="horz" lIns="92075" tIns="46038" rIns="92075" bIns="46038" rtlCol="0">
            <a:normAutofit fontScale="92500" lnSpcReduction="10000"/>
          </a:bodyPr>
          <a:lstStyle/>
          <a:p>
            <a:pPr eaLnBrk="1" hangingPunct="1">
              <a:lnSpc>
                <a:spcPct val="120000"/>
              </a:lnSpc>
              <a:buClr>
                <a:schemeClr val="tx1"/>
              </a:buClr>
              <a:buSzPct val="80000"/>
              <a:buFont typeface="Wingdings" panose="05000000000000000000" pitchFamily="2" charset="2"/>
              <a:buChar char="Ø"/>
            </a:pPr>
            <a:r>
              <a:rPr lang="en-US" dirty="0" smtClean="0"/>
              <a:t>Image</a:t>
            </a:r>
            <a:r>
              <a:rPr lang="en-US" dirty="0" smtClean="0">
                <a:solidFill>
                  <a:srgbClr val="FFFF00"/>
                </a:solidFill>
              </a:rPr>
              <a:t> </a:t>
            </a:r>
            <a:r>
              <a:rPr lang="en-US" dirty="0">
                <a:solidFill>
                  <a:srgbClr val="0070C0"/>
                </a:solidFill>
              </a:rPr>
              <a:t>c</a:t>
            </a:r>
            <a:r>
              <a:rPr lang="en-US" dirty="0" smtClean="0">
                <a:solidFill>
                  <a:srgbClr val="0070C0"/>
                </a:solidFill>
              </a:rPr>
              <a:t>oding</a:t>
            </a:r>
            <a:r>
              <a:rPr lang="en-US" dirty="0" smtClean="0">
                <a:solidFill>
                  <a:srgbClr val="FFFF00"/>
                </a:solidFill>
              </a:rPr>
              <a:t> </a:t>
            </a:r>
            <a:r>
              <a:rPr lang="en-US" dirty="0" smtClean="0"/>
              <a:t>(MPEG/JPEG)</a:t>
            </a:r>
          </a:p>
          <a:p>
            <a:pPr eaLnBrk="1" hangingPunct="1">
              <a:lnSpc>
                <a:spcPct val="120000"/>
              </a:lnSpc>
              <a:buClr>
                <a:schemeClr val="tx1"/>
              </a:buClr>
              <a:buSzPct val="80000"/>
              <a:buFont typeface="Wingdings" panose="05000000000000000000" pitchFamily="2" charset="2"/>
              <a:buChar char="Ø"/>
            </a:pPr>
            <a:r>
              <a:rPr lang="en-US" dirty="0" smtClean="0"/>
              <a:t>Product</a:t>
            </a:r>
            <a:r>
              <a:rPr lang="en-US" dirty="0" smtClean="0">
                <a:solidFill>
                  <a:srgbClr val="FFFF00"/>
                </a:solidFill>
              </a:rPr>
              <a:t> </a:t>
            </a:r>
            <a:r>
              <a:rPr lang="en-US" dirty="0">
                <a:solidFill>
                  <a:srgbClr val="0070C0"/>
                </a:solidFill>
              </a:rPr>
              <a:t>i</a:t>
            </a:r>
            <a:r>
              <a:rPr lang="en-US" dirty="0" smtClean="0">
                <a:solidFill>
                  <a:srgbClr val="0070C0"/>
                </a:solidFill>
              </a:rPr>
              <a:t>nspection</a:t>
            </a:r>
          </a:p>
          <a:p>
            <a:pPr eaLnBrk="1" hangingPunct="1">
              <a:lnSpc>
                <a:spcPct val="120000"/>
              </a:lnSpc>
              <a:buClr>
                <a:schemeClr val="tx1"/>
              </a:buClr>
              <a:buSzPct val="80000"/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rgbClr val="0070C0"/>
                </a:solidFill>
              </a:rPr>
              <a:t>Robotics</a:t>
            </a:r>
          </a:p>
          <a:p>
            <a:pPr eaLnBrk="1" hangingPunct="1">
              <a:lnSpc>
                <a:spcPct val="120000"/>
              </a:lnSpc>
              <a:buClr>
                <a:schemeClr val="tx1"/>
              </a:buClr>
              <a:buSzPct val="80000"/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rgbClr val="0070C0"/>
                </a:solidFill>
              </a:rPr>
              <a:t>Modern cameras/ phones</a:t>
            </a:r>
          </a:p>
          <a:p>
            <a:pPr eaLnBrk="1" hangingPunct="1">
              <a:lnSpc>
                <a:spcPct val="120000"/>
              </a:lnSpc>
              <a:buClr>
                <a:schemeClr val="tx1"/>
              </a:buClr>
              <a:buSzPct val="80000"/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rgbClr val="0070C0"/>
                </a:solidFill>
              </a:rPr>
              <a:t>Medical</a:t>
            </a:r>
            <a:r>
              <a:rPr lang="en-US" dirty="0" smtClean="0">
                <a:solidFill>
                  <a:schemeClr val="accent2"/>
                </a:solidFill>
              </a:rPr>
              <a:t> </a:t>
            </a:r>
            <a:r>
              <a:rPr lang="en-US" dirty="0" smtClean="0"/>
              <a:t>imaging</a:t>
            </a:r>
          </a:p>
          <a:p>
            <a:pPr eaLnBrk="1" hangingPunct="1">
              <a:lnSpc>
                <a:spcPct val="120000"/>
              </a:lnSpc>
              <a:buClr>
                <a:schemeClr val="tx1"/>
              </a:buClr>
              <a:buSzPct val="80000"/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rgbClr val="0070C0"/>
                </a:solidFill>
              </a:rPr>
              <a:t>Demography</a:t>
            </a:r>
            <a:r>
              <a:rPr lang="en-US" dirty="0" smtClean="0">
                <a:solidFill>
                  <a:srgbClr val="FFFF00"/>
                </a:solidFill>
              </a:rPr>
              <a:t> </a:t>
            </a:r>
            <a:r>
              <a:rPr lang="en-US" dirty="0" smtClean="0"/>
              <a:t>(applied politics?)</a:t>
            </a:r>
          </a:p>
          <a:p>
            <a:pPr eaLnBrk="1" hangingPunct="1">
              <a:lnSpc>
                <a:spcPct val="120000"/>
              </a:lnSpc>
              <a:buClr>
                <a:schemeClr val="tx1"/>
              </a:buClr>
              <a:buSzPct val="80000"/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rgbClr val="0070C0"/>
                </a:solidFill>
              </a:rPr>
              <a:t>Biometrics</a:t>
            </a:r>
            <a:r>
              <a:rPr lang="en-US" dirty="0" smtClean="0">
                <a:solidFill>
                  <a:srgbClr val="FFFF00"/>
                </a:solidFill>
              </a:rPr>
              <a:t> </a:t>
            </a:r>
            <a:r>
              <a:rPr lang="en-US" dirty="0" smtClean="0"/>
              <a:t>(</a:t>
            </a:r>
            <a:r>
              <a:rPr lang="en-US" dirty="0" err="1" smtClean="0"/>
              <a:t>recognising</a:t>
            </a:r>
            <a:r>
              <a:rPr lang="en-US" dirty="0" smtClean="0"/>
              <a:t> people)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8412" y="1045333"/>
            <a:ext cx="3838575" cy="11906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343762">
            <a:off x="5995009" y="2525025"/>
            <a:ext cx="2972020" cy="122673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95243">
            <a:off x="9293306" y="4190017"/>
            <a:ext cx="2619375" cy="17430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610219">
            <a:off x="9101137" y="1952624"/>
            <a:ext cx="2428875" cy="18859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101685">
            <a:off x="6019995" y="3695751"/>
            <a:ext cx="3575869" cy="1880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814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>
          <a:xfrm>
            <a:off x="611188" y="-68263"/>
            <a:ext cx="8229600" cy="1434076"/>
          </a:xfrm>
          <a:noFill/>
        </p:spPr>
        <p:txBody>
          <a:bodyPr vert="horz" lIns="92075" tIns="46038" rIns="92075" bIns="46038" rtlCol="0" anchor="ctr">
            <a:normAutofit/>
          </a:bodyPr>
          <a:lstStyle/>
          <a:p>
            <a:pPr eaLnBrk="1" hangingPunct="1"/>
            <a:r>
              <a:rPr lang="en-US" sz="3600" dirty="0" smtClean="0">
                <a:solidFill>
                  <a:schemeClr val="tx1"/>
                </a:solidFill>
              </a:rPr>
              <a:t>Gait Recognition</a:t>
            </a:r>
            <a:endParaRPr lang="en-US" sz="3600" dirty="0"/>
          </a:p>
        </p:txBody>
      </p:sp>
      <p:pic>
        <p:nvPicPr>
          <p:cNvPr id="196624" name="long vin1_spatial.AVI">
            <a:hlinkClick r:id="" action="ppaction://media"/>
          </p:cNvPr>
          <p:cNvPicPr>
            <a:picLocks noGrp="1" noRot="1" noChangeAspect="1" noChangeArrowheads="1"/>
          </p:cNvPicPr>
          <p:nvPr>
            <p:ph sz="half" idx="1"/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13"/>
          <a:srcRect/>
          <a:stretch>
            <a:fillRect/>
          </a:stretch>
        </p:blipFill>
        <p:spPr>
          <a:xfrm>
            <a:off x="414338" y="2490788"/>
            <a:ext cx="1219200" cy="2743200"/>
          </a:xfrm>
        </p:spPr>
      </p:pic>
      <p:sp>
        <p:nvSpPr>
          <p:cNvPr id="12292" name="Text Box 5"/>
          <p:cNvSpPr txBox="1">
            <a:spLocks noChangeArrowheads="1"/>
          </p:cNvSpPr>
          <p:nvPr/>
        </p:nvSpPr>
        <p:spPr bwMode="auto">
          <a:xfrm>
            <a:off x="82551" y="5276385"/>
            <a:ext cx="1725152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>
              <a:spcBef>
                <a:spcPct val="50000"/>
              </a:spcBef>
            </a:pPr>
            <a:r>
              <a:rPr lang="en-GB" sz="2800" dirty="0">
                <a:latin typeface="Arial" charset="0"/>
              </a:rPr>
              <a:t>s</a:t>
            </a:r>
            <a:r>
              <a:rPr lang="en-GB" sz="2800" dirty="0" smtClean="0">
                <a:latin typeface="Arial" charset="0"/>
              </a:rPr>
              <a:t>ilhouette</a:t>
            </a:r>
            <a:endParaRPr lang="en-GB" sz="2800" dirty="0">
              <a:latin typeface="Arial" charset="0"/>
            </a:endParaRPr>
          </a:p>
        </p:txBody>
      </p:sp>
      <p:sp>
        <p:nvSpPr>
          <p:cNvPr id="12294" name="Text Box 7"/>
          <p:cNvSpPr txBox="1">
            <a:spLocks noChangeArrowheads="1"/>
          </p:cNvSpPr>
          <p:nvPr/>
        </p:nvSpPr>
        <p:spPr bwMode="auto">
          <a:xfrm>
            <a:off x="1874839" y="5276385"/>
            <a:ext cx="82426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>
              <a:spcBef>
                <a:spcPct val="50000"/>
              </a:spcBef>
            </a:pPr>
            <a:r>
              <a:rPr lang="en-GB" sz="2800" dirty="0">
                <a:latin typeface="Arial" charset="0"/>
              </a:rPr>
              <a:t>f</a:t>
            </a:r>
            <a:r>
              <a:rPr lang="en-GB" sz="2800" dirty="0" smtClean="0">
                <a:latin typeface="Arial" charset="0"/>
              </a:rPr>
              <a:t>low</a:t>
            </a:r>
            <a:endParaRPr lang="en-GB" sz="2800" dirty="0">
              <a:latin typeface="Arial" charset="0"/>
            </a:endParaRPr>
          </a:p>
        </p:txBody>
      </p:sp>
      <p:pic>
        <p:nvPicPr>
          <p:cNvPr id="12295" name="Picture 8" descr="Cspace5"/>
          <p:cNvPicPr>
            <a:picLocks noChangeAspect="1" noChangeArrowheads="1"/>
          </p:cNvPicPr>
          <p:nvPr/>
        </p:nvPicPr>
        <p:blipFill>
          <a:blip r:embed="rId14"/>
          <a:srcRect/>
          <a:stretch>
            <a:fillRect/>
          </a:stretch>
        </p:blipFill>
        <p:spPr bwMode="auto">
          <a:xfrm>
            <a:off x="8547101" y="2641601"/>
            <a:ext cx="2949575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296" name="Text Box 9"/>
          <p:cNvSpPr txBox="1">
            <a:spLocks noChangeArrowheads="1"/>
          </p:cNvSpPr>
          <p:nvPr/>
        </p:nvSpPr>
        <p:spPr bwMode="auto">
          <a:xfrm>
            <a:off x="8932863" y="5276385"/>
            <a:ext cx="236475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>
              <a:spcBef>
                <a:spcPct val="50000"/>
              </a:spcBef>
            </a:pPr>
            <a:r>
              <a:rPr lang="en-GB" sz="2800" dirty="0">
                <a:latin typeface="Arial" charset="0"/>
              </a:rPr>
              <a:t>f</a:t>
            </a:r>
            <a:r>
              <a:rPr lang="en-GB" sz="2800" dirty="0" smtClean="0">
                <a:latin typeface="Arial" charset="0"/>
              </a:rPr>
              <a:t>eature </a:t>
            </a:r>
            <a:r>
              <a:rPr lang="en-GB" sz="2800" dirty="0">
                <a:latin typeface="Arial" charset="0"/>
              </a:rPr>
              <a:t>s</a:t>
            </a:r>
            <a:r>
              <a:rPr lang="en-GB" sz="2800" dirty="0" smtClean="0">
                <a:latin typeface="Arial" charset="0"/>
              </a:rPr>
              <a:t>pace</a:t>
            </a:r>
            <a:endParaRPr lang="en-GB" sz="2800" dirty="0">
              <a:latin typeface="Arial" charset="0"/>
            </a:endParaRPr>
          </a:p>
        </p:txBody>
      </p:sp>
      <p:sp>
        <p:nvSpPr>
          <p:cNvPr id="12298" name="Text Box 11"/>
          <p:cNvSpPr txBox="1">
            <a:spLocks noChangeArrowheads="1"/>
          </p:cNvSpPr>
          <p:nvPr/>
        </p:nvSpPr>
        <p:spPr bwMode="auto">
          <a:xfrm>
            <a:off x="2971800" y="5276385"/>
            <a:ext cx="116570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>
              <a:spcBef>
                <a:spcPct val="50000"/>
              </a:spcBef>
            </a:pPr>
            <a:r>
              <a:rPr lang="en-GB" sz="2800" dirty="0">
                <a:latin typeface="Arial" charset="0"/>
              </a:rPr>
              <a:t>e</a:t>
            </a:r>
            <a:r>
              <a:rPr lang="en-GB" sz="2800" dirty="0" smtClean="0">
                <a:latin typeface="Arial" charset="0"/>
              </a:rPr>
              <a:t>dges</a:t>
            </a:r>
            <a:endParaRPr lang="en-GB" sz="2800" dirty="0">
              <a:latin typeface="Arial" charset="0"/>
            </a:endParaRPr>
          </a:p>
        </p:txBody>
      </p:sp>
      <p:pic>
        <p:nvPicPr>
          <p:cNvPr id="196620" name="daveedge.avi">
            <a:hlinkClick r:id="" action="ppaction://media"/>
          </p:cNvPr>
          <p:cNvPicPr>
            <a:picLocks noRot="1" noChangeAspect="1" noChangeArrowheads="1"/>
          </p:cNvPicPr>
          <p:nvPr>
            <a:videoFile r:link="rId4"/>
            <p:extLst>
              <p:ext uri="{DAA4B4D4-6D71-4841-9C94-3DE7FCFB9230}">
                <p14:media xmlns:p14="http://schemas.microsoft.com/office/powerpoint/2010/main" r:link="rId3"/>
              </p:ext>
            </p:extLst>
          </p:nvPr>
        </p:nvPicPr>
        <p:blipFill>
          <a:blip r:embed="rId15"/>
          <a:srcRect/>
          <a:stretch>
            <a:fillRect/>
          </a:stretch>
        </p:blipFill>
        <p:spPr bwMode="auto">
          <a:xfrm>
            <a:off x="3119439" y="2705100"/>
            <a:ext cx="949325" cy="1790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6621" name="sym4e.avi">
            <a:hlinkClick r:id="" action="ppaction://media"/>
          </p:cNvPr>
          <p:cNvPicPr>
            <a:picLocks noRot="1" noChangeAspect="1" noChangeArrowheads="1"/>
          </p:cNvPicPr>
          <p:nvPr>
            <a:videoFile r:link="rId6"/>
            <p:extLst>
              <p:ext uri="{DAA4B4D4-6D71-4841-9C94-3DE7FCFB9230}">
                <p14:media xmlns:p14="http://schemas.microsoft.com/office/powerpoint/2010/main" r:link="rId5"/>
              </p:ext>
            </p:extLst>
          </p:nvPr>
        </p:nvPicPr>
        <p:blipFill>
          <a:blip r:embed="rId16"/>
          <a:srcRect/>
          <a:stretch>
            <a:fillRect/>
          </a:stretch>
        </p:blipFill>
        <p:spPr bwMode="auto">
          <a:xfrm>
            <a:off x="4456113" y="2667000"/>
            <a:ext cx="1219200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301" name="Text Box 14"/>
          <p:cNvSpPr txBox="1">
            <a:spLocks noChangeArrowheads="1"/>
          </p:cNvSpPr>
          <p:nvPr/>
        </p:nvSpPr>
        <p:spPr bwMode="auto">
          <a:xfrm>
            <a:off x="4171950" y="5276385"/>
            <a:ext cx="174278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>
              <a:spcBef>
                <a:spcPct val="50000"/>
              </a:spcBef>
            </a:pPr>
            <a:r>
              <a:rPr lang="en-GB" sz="2800" dirty="0" smtClean="0">
                <a:latin typeface="Arial" charset="0"/>
              </a:rPr>
              <a:t>symmetry</a:t>
            </a:r>
            <a:endParaRPr lang="en-GB" sz="2800" dirty="0">
              <a:latin typeface="Arial" charset="0"/>
            </a:endParaRPr>
          </a:p>
        </p:txBody>
      </p:sp>
      <p:pic>
        <p:nvPicPr>
          <p:cNvPr id="12303" name="Picture 23" descr="hidlogo"/>
          <p:cNvPicPr>
            <a:picLocks noChangeAspect="1" noChangeArrowheads="1"/>
          </p:cNvPicPr>
          <p:nvPr/>
        </p:nvPicPr>
        <p:blipFill>
          <a:blip r:embed="rId17"/>
          <a:srcRect/>
          <a:stretch>
            <a:fillRect/>
          </a:stretch>
        </p:blipFill>
        <p:spPr bwMode="auto">
          <a:xfrm>
            <a:off x="114594" y="5869344"/>
            <a:ext cx="1561807" cy="9255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2152" y="5957771"/>
            <a:ext cx="1460501" cy="74866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488589" y="5899918"/>
            <a:ext cx="855547" cy="864367"/>
          </a:xfrm>
          <a:prstGeom prst="rect">
            <a:avLst/>
          </a:prstGeom>
        </p:spPr>
      </p:pic>
      <p:pic>
        <p:nvPicPr>
          <p:cNvPr id="4" name="acceleration">
            <a:hlinkClick r:id="" action="ppaction://media"/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20"/>
          <a:stretch>
            <a:fillRect/>
          </a:stretch>
        </p:blipFill>
        <p:spPr>
          <a:xfrm>
            <a:off x="5965031" y="2667000"/>
            <a:ext cx="2285999" cy="1828800"/>
          </a:xfrm>
          <a:prstGeom prst="rect">
            <a:avLst/>
          </a:prstGeom>
        </p:spPr>
      </p:pic>
      <p:sp>
        <p:nvSpPr>
          <p:cNvPr id="18" name="Text Box 14"/>
          <p:cNvSpPr txBox="1">
            <a:spLocks noChangeArrowheads="1"/>
          </p:cNvSpPr>
          <p:nvPr/>
        </p:nvSpPr>
        <p:spPr bwMode="auto">
          <a:xfrm>
            <a:off x="6236637" y="5276385"/>
            <a:ext cx="2125903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>
              <a:spcBef>
                <a:spcPct val="50000"/>
              </a:spcBef>
            </a:pPr>
            <a:r>
              <a:rPr lang="en-GB" sz="2800" dirty="0" smtClean="0">
                <a:latin typeface="Arial" charset="0"/>
              </a:rPr>
              <a:t>acceleration</a:t>
            </a:r>
            <a:endParaRPr lang="en-GB" sz="2800" dirty="0">
              <a:latin typeface="Arial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13443" y="1524892"/>
            <a:ext cx="761618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GB" sz="2400" dirty="0">
                <a:latin typeface="Arial" charset="0"/>
              </a:rPr>
              <a:t>Recognising people from the motion of the </a:t>
            </a:r>
            <a:r>
              <a:rPr lang="en-GB" sz="2400" dirty="0">
                <a:solidFill>
                  <a:srgbClr val="0070C0"/>
                </a:solidFill>
                <a:latin typeface="Arial" charset="0"/>
              </a:rPr>
              <a:t>whole</a:t>
            </a:r>
            <a:r>
              <a:rPr lang="en-GB" sz="2400" dirty="0">
                <a:latin typeface="Arial" charset="0"/>
              </a:rPr>
              <a:t> body</a:t>
            </a:r>
          </a:p>
        </p:txBody>
      </p:sp>
      <p:pic>
        <p:nvPicPr>
          <p:cNvPr id="6" name="vin1_tmp2">
            <a:hlinkClick r:id="" action="ppaction://media"/>
          </p:cNvPr>
          <p:cNvPicPr>
            <a:picLocks noChangeAspect="1"/>
          </p:cNvPicPr>
          <p:nvPr>
            <a:vide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21"/>
          <a:stretch>
            <a:fillRect/>
          </a:stretch>
        </p:blipFill>
        <p:spPr>
          <a:xfrm>
            <a:off x="1773240" y="2490788"/>
            <a:ext cx="12192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004019"/>
      </p:ext>
    </p:extLst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800" fill="hold"/>
                                        <p:tgtEl>
                                          <p:spTgt spid="1966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966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966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6620"/>
                  </p:tgtEl>
                </p:cond>
              </p:nextCondLst>
            </p:seq>
            <p:video>
              <p:cMediaNode>
                <p:cTn id="12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96620"/>
                </p:tgtEl>
              </p:cMediaNode>
            </p:vide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1966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1966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6621"/>
                  </p:tgtEl>
                </p:cond>
              </p:nextCondLst>
            </p:seq>
            <p:video>
              <p:cMediaNode>
                <p:cTn id="18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96621"/>
                </p:tgtEl>
              </p:cMediaNode>
            </p:video>
            <p:video>
              <p:cMediaNode>
                <p:cTn id="19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96624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19662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1966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6624"/>
                  </p:tgtEl>
                </p:cond>
              </p:nextCondLst>
            </p:seq>
            <p:seq concurrent="1" nextAc="seek">
              <p:cTn id="25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6" fill="hold">
                      <p:stCondLst>
                        <p:cond delay="0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30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31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2" fill="hold">
                      <p:stCondLst>
                        <p:cond delay="0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5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36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Rectangle 3"/>
          <p:cNvSpPr>
            <a:spLocks noGrp="1" noChangeArrowheads="1"/>
          </p:cNvSpPr>
          <p:nvPr>
            <p:ph type="title"/>
          </p:nvPr>
        </p:nvSpPr>
        <p:spPr>
          <a:xfrm>
            <a:off x="525684" y="-281781"/>
            <a:ext cx="10515600" cy="1902237"/>
          </a:xfrm>
          <a:noFill/>
        </p:spPr>
        <p:txBody>
          <a:bodyPr vert="horz" lIns="92075" tIns="46038" rIns="92075" bIns="46038" rtlCol="0" anchor="ctr">
            <a:normAutofit/>
          </a:bodyPr>
          <a:lstStyle/>
          <a:p>
            <a:pPr eaLnBrk="1" hangingPunct="1"/>
            <a:r>
              <a:rPr lang="en-GB" sz="3600" dirty="0"/>
              <a:t>Gait Recognition</a:t>
            </a:r>
            <a:endParaRPr lang="en-US" sz="3600" dirty="0"/>
          </a:p>
        </p:txBody>
      </p:sp>
      <p:sp>
        <p:nvSpPr>
          <p:cNvPr id="13316" name="Rectangle 4"/>
          <p:cNvSpPr>
            <a:spLocks noChangeArrowheads="1"/>
          </p:cNvSpPr>
          <p:nvPr/>
        </p:nvSpPr>
        <p:spPr bwMode="auto">
          <a:xfrm>
            <a:off x="826506" y="1176602"/>
            <a:ext cx="8524875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/>
          <a:lstStyle/>
          <a:p>
            <a:pPr>
              <a:spcBef>
                <a:spcPct val="20000"/>
              </a:spcBef>
              <a:buClr>
                <a:srgbClr val="0000CC"/>
              </a:buClr>
              <a:buSzPct val="50000"/>
            </a:pPr>
            <a:r>
              <a:rPr lang="en-GB" sz="2600" dirty="0">
                <a:latin typeface="Arial" charset="0"/>
              </a:rPr>
              <a:t>natural walking (well….)</a:t>
            </a:r>
            <a:endParaRPr lang="en-GB" dirty="0">
              <a:latin typeface="Arial" charset="0"/>
            </a:endParaRPr>
          </a:p>
        </p:txBody>
      </p:sp>
      <p:pic>
        <p:nvPicPr>
          <p:cNvPr id="2" name="jamiessubj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339408" y="1794272"/>
            <a:ext cx="4077072" cy="3261658"/>
          </a:xfrm>
          <a:prstGeom prst="rect">
            <a:avLst/>
          </a:prstGeom>
        </p:spPr>
      </p:pic>
      <p:pic>
        <p:nvPicPr>
          <p:cNvPr id="3" name="jamiesorigsubject.avi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981200" y="1772816"/>
            <a:ext cx="4114800" cy="3291840"/>
          </a:xfrm>
          <a:prstGeom prst="rect">
            <a:avLst/>
          </a:prstGeom>
        </p:spPr>
      </p:pic>
      <p:pic>
        <p:nvPicPr>
          <p:cNvPr id="8" name="Picture 23" descr="hidlogo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114594" y="5869344"/>
            <a:ext cx="1561807" cy="9255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2152" y="5957771"/>
            <a:ext cx="1460501" cy="74866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488589" y="5899918"/>
            <a:ext cx="855547" cy="864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660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04827" y="1501775"/>
            <a:ext cx="6096000" cy="2909888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dirty="0"/>
              <a:t>Person identification from ear image</a:t>
            </a:r>
          </a:p>
          <a:p>
            <a:pPr eaLnBrk="1" hangingPunct="1">
              <a:lnSpc>
                <a:spcPct val="90000"/>
              </a:lnSpc>
            </a:pPr>
            <a:r>
              <a:rPr lang="en-GB" sz="2400" dirty="0"/>
              <a:t>Uniqueness: used in forensics</a:t>
            </a:r>
          </a:p>
          <a:p>
            <a:pPr eaLnBrk="1" hangingPunct="1">
              <a:lnSpc>
                <a:spcPct val="90000"/>
              </a:lnSpc>
            </a:pPr>
            <a:r>
              <a:rPr lang="en-GB" sz="2400" dirty="0"/>
              <a:t>Unique advantage: age invariant</a:t>
            </a:r>
          </a:p>
          <a:p>
            <a:pPr eaLnBrk="1" hangingPunct="1">
              <a:lnSpc>
                <a:spcPct val="90000"/>
              </a:lnSpc>
            </a:pPr>
            <a:r>
              <a:rPr lang="en-GB" sz="2400" dirty="0"/>
              <a:t>Unique disadvantage: hair!</a:t>
            </a:r>
          </a:p>
          <a:p>
            <a:pPr eaLnBrk="1" hangingPunct="1">
              <a:lnSpc>
                <a:spcPct val="90000"/>
              </a:lnSpc>
            </a:pPr>
            <a:r>
              <a:rPr lang="en-GB" sz="2400" dirty="0"/>
              <a:t>Much smaller field than gait recognition</a:t>
            </a:r>
          </a:p>
          <a:p>
            <a:pPr eaLnBrk="1" hangingPunct="1">
              <a:lnSpc>
                <a:spcPct val="90000"/>
              </a:lnSpc>
            </a:pPr>
            <a:endParaRPr lang="en-US" dirty="0" smtClean="0">
              <a:solidFill>
                <a:srgbClr val="0000CC"/>
              </a:solidFill>
            </a:endParaRPr>
          </a:p>
        </p:txBody>
      </p:sp>
      <p:sp>
        <p:nvSpPr>
          <p:cNvPr id="14340" name="Rectangle 4"/>
          <p:cNvSpPr>
            <a:spLocks noChangeArrowheads="1"/>
          </p:cNvSpPr>
          <p:nvPr/>
        </p:nvSpPr>
        <p:spPr bwMode="auto">
          <a:xfrm>
            <a:off x="504826" y="0"/>
            <a:ext cx="6096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 anchor="ctr"/>
          <a:lstStyle/>
          <a:p>
            <a:pPr eaLnBrk="1" hangingPunct="1"/>
            <a:r>
              <a:rPr lang="en-GB" sz="3600" dirty="0">
                <a:latin typeface="+mj-lt"/>
              </a:rPr>
              <a:t>Ear biometrics</a:t>
            </a:r>
            <a:endParaRPr lang="en-US" sz="3600" dirty="0">
              <a:latin typeface="+mj-lt"/>
            </a:endParaRPr>
          </a:p>
        </p:txBody>
      </p:sp>
      <p:pic>
        <p:nvPicPr>
          <p:cNvPr id="244741" name="ears.mpeg">
            <a:hlinkClick r:id="" action="ppaction://media"/>
          </p:cNvPr>
          <p:cNvPicPr>
            <a:picLocks noRot="1" noChangeAspect="1" noChangeArrowheads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5"/>
          <a:srcRect/>
          <a:stretch>
            <a:fillRect/>
          </a:stretch>
        </p:blipFill>
        <p:spPr bwMode="auto">
          <a:xfrm>
            <a:off x="7052197" y="1501775"/>
            <a:ext cx="3505200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42" name="Picture 6" descr="idiot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052197" y="1501775"/>
            <a:ext cx="3505200" cy="2743200"/>
          </a:xfrm>
          <a:prstGeom prst="rect">
            <a:avLst/>
          </a:prstGeom>
          <a:noFill/>
          <a:ln w="28575">
            <a:solidFill>
              <a:srgbClr val="000000"/>
            </a:solidFill>
            <a:miter lim="800000"/>
            <a:headEnd/>
            <a:tailEnd/>
          </a:ln>
        </p:spPr>
      </p:pic>
      <p:sp>
        <p:nvSpPr>
          <p:cNvPr id="14343" name="Text Box 7"/>
          <p:cNvSpPr txBox="1">
            <a:spLocks noChangeArrowheads="1"/>
          </p:cNvSpPr>
          <p:nvPr/>
        </p:nvSpPr>
        <p:spPr bwMode="auto">
          <a:xfrm>
            <a:off x="5935663" y="6219826"/>
            <a:ext cx="1955800" cy="369332"/>
          </a:xfrm>
          <a:prstGeom prst="rect">
            <a:avLst/>
          </a:prstGeom>
          <a:solidFill>
            <a:schemeClr val="accent1">
              <a:lumMod val="75000"/>
            </a:schemeClr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Thanks, BBC1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3428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1802" fill="hold"/>
                                        <p:tgtEl>
                                          <p:spTgt spid="24474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24474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4474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4474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4741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>
          <a:xfrm>
            <a:off x="514350" y="242887"/>
            <a:ext cx="8408988" cy="1132330"/>
          </a:xfrm>
        </p:spPr>
        <p:txBody>
          <a:bodyPr>
            <a:normAutofit/>
          </a:bodyPr>
          <a:lstStyle/>
          <a:p>
            <a:pPr eaLnBrk="1" hangingPunct="1"/>
            <a:r>
              <a:rPr lang="en-GB" sz="3600" dirty="0">
                <a:cs typeface="Times New Roman" pitchFamily="18" charset="0"/>
              </a:rPr>
              <a:t>Digital </a:t>
            </a:r>
            <a:r>
              <a:rPr lang="en-GB" sz="3600" dirty="0" smtClean="0">
                <a:cs typeface="Times New Roman" pitchFamily="18" charset="0"/>
              </a:rPr>
              <a:t>v</a:t>
            </a:r>
            <a:r>
              <a:rPr lang="en-US" sz="3600" dirty="0" smtClean="0">
                <a:cs typeface="Times New Roman" pitchFamily="18" charset="0"/>
              </a:rPr>
              <a:t>ide</a:t>
            </a:r>
            <a:r>
              <a:rPr lang="en-GB" sz="3600" dirty="0">
                <a:cs typeface="Times New Roman" pitchFamily="18" charset="0"/>
              </a:rPr>
              <a:t>o</a:t>
            </a:r>
            <a:r>
              <a:rPr lang="en-US" sz="3600" dirty="0">
                <a:cs typeface="Times New Roman" pitchFamily="18" charset="0"/>
              </a:rPr>
              <a:t>fluoroscopic Imaging</a:t>
            </a:r>
          </a:p>
        </p:txBody>
      </p:sp>
      <p:pic>
        <p:nvPicPr>
          <p:cNvPr id="112643" name="Anim1.avi">
            <a:hlinkClick r:id="" action="ppaction://media"/>
          </p:cNvPr>
          <p:cNvPicPr>
            <a:picLocks noGrp="1" noChangeArrowheads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/>
          <a:stretch>
            <a:fillRect/>
          </a:stretch>
        </p:blipFill>
        <p:spPr>
          <a:xfrm>
            <a:off x="3575050" y="1557338"/>
            <a:ext cx="5099050" cy="4114800"/>
          </a:xfrm>
        </p:spPr>
      </p:pic>
    </p:spTree>
    <p:extLst>
      <p:ext uri="{BB962C8B-B14F-4D97-AF65-F5344CB8AC3E}">
        <p14:creationId xmlns:p14="http://schemas.microsoft.com/office/powerpoint/2010/main" val="4234097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00" fill="hold"/>
                                        <p:tgtEl>
                                          <p:spTgt spid="11264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11264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264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264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2643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>
          <a:xfrm>
            <a:off x="523875" y="1"/>
            <a:ext cx="10544175" cy="1481558"/>
          </a:xfrm>
        </p:spPr>
        <p:txBody>
          <a:bodyPr>
            <a:normAutofit/>
          </a:bodyPr>
          <a:lstStyle/>
          <a:p>
            <a:pPr eaLnBrk="1" hangingPunct="1"/>
            <a:r>
              <a:rPr lang="en-GB" sz="3600" dirty="0">
                <a:cs typeface="Times New Roman" pitchFamily="18" charset="0"/>
              </a:rPr>
              <a:t>High </a:t>
            </a:r>
            <a:r>
              <a:rPr lang="en-GB" sz="3600" dirty="0" smtClean="0">
                <a:cs typeface="Times New Roman" pitchFamily="18" charset="0"/>
              </a:rPr>
              <a:t>level </a:t>
            </a:r>
            <a:r>
              <a:rPr lang="en-GB" sz="3600" dirty="0">
                <a:cs typeface="Times New Roman" pitchFamily="18" charset="0"/>
              </a:rPr>
              <a:t>f</a:t>
            </a:r>
            <a:r>
              <a:rPr lang="en-GB" sz="3600" dirty="0" smtClean="0">
                <a:cs typeface="Times New Roman" pitchFamily="18" charset="0"/>
              </a:rPr>
              <a:t>eature </a:t>
            </a:r>
            <a:r>
              <a:rPr lang="en-GB" sz="3600" dirty="0">
                <a:cs typeface="Times New Roman" pitchFamily="18" charset="0"/>
              </a:rPr>
              <a:t>e</a:t>
            </a:r>
            <a:r>
              <a:rPr lang="en-GB" sz="3600" dirty="0" smtClean="0">
                <a:cs typeface="Times New Roman" pitchFamily="18" charset="0"/>
              </a:rPr>
              <a:t>xtraction</a:t>
            </a:r>
            <a:endParaRPr lang="en-US" sz="3600" dirty="0">
              <a:cs typeface="Times New Roman" pitchFamily="18" charset="0"/>
            </a:endParaRPr>
          </a:p>
        </p:txBody>
      </p:sp>
      <p:pic>
        <p:nvPicPr>
          <p:cNvPr id="199685" name="Anim2.avi">
            <a:hlinkClick r:id="" action="ppaction://media"/>
          </p:cNvPr>
          <p:cNvPicPr>
            <a:picLocks noGrp="1" noChangeAspect="1" noChangeArrowheads="1"/>
          </p:cNvPicPr>
          <p:nvPr>
            <p:ph sz="half"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/>
          <a:stretch>
            <a:fillRect/>
          </a:stretch>
        </p:blipFill>
        <p:spPr>
          <a:xfrm>
            <a:off x="6311900" y="1773238"/>
            <a:ext cx="4038600" cy="3008312"/>
          </a:xfrm>
        </p:spPr>
      </p:pic>
      <p:pic>
        <p:nvPicPr>
          <p:cNvPr id="199690" name="fds.avi">
            <a:hlinkClick r:id="" action="ppaction://media"/>
          </p:cNvPr>
          <p:cNvPicPr>
            <a:picLocks noGrp="1" noRot="1" noChangeAspect="1" noChangeArrowheads="1"/>
          </p:cNvPicPr>
          <p:nvPr>
            <p:ph sz="half" idx="2"/>
            <a:videoFile r:link="rId4"/>
            <p:extLst>
              <p:ext uri="{DAA4B4D4-6D71-4841-9C94-3DE7FCFB9230}">
                <p14:media xmlns:p14="http://schemas.microsoft.com/office/powerpoint/2010/main" r:link="rId3"/>
              </p:ext>
            </p:extLst>
          </p:nvPr>
        </p:nvPicPr>
        <p:blipFill>
          <a:blip r:embed="rId8"/>
          <a:srcRect/>
          <a:stretch>
            <a:fillRect/>
          </a:stretch>
        </p:blipFill>
        <p:spPr>
          <a:xfrm>
            <a:off x="1847850" y="1700213"/>
            <a:ext cx="4038600" cy="3263900"/>
          </a:xfrm>
        </p:spPr>
      </p:pic>
    </p:spTree>
    <p:extLst>
      <p:ext uri="{BB962C8B-B14F-4D97-AF65-F5344CB8AC3E}">
        <p14:creationId xmlns:p14="http://schemas.microsoft.com/office/powerpoint/2010/main" val="3173982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0" fill="hold"/>
                                        <p:tgtEl>
                                          <p:spTgt spid="19968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50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4000" fill="hold"/>
                                        <p:tgtEl>
                                          <p:spTgt spid="19969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10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99685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19968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19968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9685"/>
                  </p:tgtEl>
                </p:cond>
              </p:nextCondLst>
            </p:seq>
            <p:video>
              <p:cMediaNode>
                <p:cTn id="16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99690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19969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19969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9690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466725" y="315913"/>
            <a:ext cx="9526589" cy="840831"/>
          </a:xfrm>
        </p:spPr>
        <p:txBody>
          <a:bodyPr>
            <a:normAutofit/>
          </a:bodyPr>
          <a:lstStyle/>
          <a:p>
            <a:pPr eaLnBrk="1" hangingPunct="1"/>
            <a:r>
              <a:rPr lang="en-GB" sz="4000" dirty="0"/>
              <a:t>Animated </a:t>
            </a:r>
            <a:r>
              <a:rPr lang="en-GB" sz="4000" dirty="0" smtClean="0"/>
              <a:t>extraction</a:t>
            </a:r>
            <a:endParaRPr lang="en-US" sz="4000" dirty="0"/>
          </a:p>
        </p:txBody>
      </p:sp>
      <p:pic>
        <p:nvPicPr>
          <p:cNvPr id="111619" name="Anim4.avi">
            <a:hlinkClick r:id="" action="ppaction://media"/>
          </p:cNvPr>
          <p:cNvPicPr>
            <a:picLocks noChangeAspect="1" noChangeArrowheads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/>
          <a:stretch>
            <a:fillRect/>
          </a:stretch>
        </p:blipFill>
        <p:spPr bwMode="auto">
          <a:xfrm>
            <a:off x="2930525" y="1676400"/>
            <a:ext cx="4924425" cy="400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6" name="Picture 4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8205788" y="1676400"/>
            <a:ext cx="1162050" cy="403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220996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0" fill="hold"/>
                                        <p:tgtEl>
                                          <p:spTgt spid="1116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repeatCount="indefinite" fill="remove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1161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16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16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1619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025" y="365126"/>
            <a:ext cx="10772775" cy="71120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Content-based </a:t>
            </a:r>
            <a:r>
              <a:rPr lang="en-US" sz="3600" dirty="0"/>
              <a:t>r</a:t>
            </a:r>
            <a:r>
              <a:rPr lang="en-US" sz="3600" dirty="0" smtClean="0"/>
              <a:t>etrieval and image </a:t>
            </a:r>
            <a:r>
              <a:rPr lang="en-US" sz="3600" dirty="0"/>
              <a:t>m</a:t>
            </a:r>
            <a:r>
              <a:rPr lang="en-US" sz="3600" dirty="0" smtClean="0"/>
              <a:t>atching</a:t>
            </a:r>
            <a:endParaRPr lang="en-US" sz="3600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4960" y="1628800"/>
            <a:ext cx="4677962" cy="3024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528" y="1628800"/>
            <a:ext cx="3672408" cy="5105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7968" y="3140968"/>
            <a:ext cx="2215784" cy="37170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0129" y="3356992"/>
            <a:ext cx="3117872" cy="2232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22519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10725150" cy="711771"/>
          </a:xfrm>
        </p:spPr>
        <p:txBody>
          <a:bodyPr>
            <a:normAutofit/>
          </a:bodyPr>
          <a:lstStyle/>
          <a:p>
            <a:r>
              <a:rPr lang="en-US" sz="3600" dirty="0" smtClean="0"/>
              <a:t>Higher level </a:t>
            </a:r>
            <a:r>
              <a:rPr lang="en-US" sz="3600" dirty="0"/>
              <a:t>v</a:t>
            </a:r>
            <a:r>
              <a:rPr lang="en-US" sz="3600" dirty="0" smtClean="0"/>
              <a:t>isual </a:t>
            </a:r>
            <a:r>
              <a:rPr lang="en-US" sz="3600" dirty="0"/>
              <a:t>c</a:t>
            </a:r>
            <a:r>
              <a:rPr lang="en-US" sz="3600" dirty="0" smtClean="0"/>
              <a:t>ognition</a:t>
            </a:r>
            <a:endParaRPr lang="en-US" sz="3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7649" y="4293097"/>
            <a:ext cx="2726637" cy="218848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3553" y="1340768"/>
            <a:ext cx="4463315" cy="247243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6240" y="1268760"/>
            <a:ext cx="1853514" cy="3429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567722" y="1412776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Who?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048329" y="4653136"/>
            <a:ext cx="935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Where?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807968" y="4077072"/>
            <a:ext cx="817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What?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35960" y="4509120"/>
            <a:ext cx="2035944" cy="2035944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auto">
          <a:xfrm>
            <a:off x="6096000" y="4725144"/>
            <a:ext cx="1296144" cy="1728192"/>
          </a:xfrm>
          <a:prstGeom prst="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kumimoji="1" lang="en-US" sz="2400" dirty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919536" y="5085184"/>
            <a:ext cx="730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Why?</a:t>
            </a:r>
          </a:p>
        </p:txBody>
      </p:sp>
    </p:spTree>
    <p:extLst>
      <p:ext uri="{BB962C8B-B14F-4D97-AF65-F5344CB8AC3E}">
        <p14:creationId xmlns:p14="http://schemas.microsoft.com/office/powerpoint/2010/main" val="2958574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dirty="0" smtClean="0"/>
              <a:t>Vision based biometrics</a:t>
            </a:r>
            <a:endParaRPr lang="en-GB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4" name="Picture 4" descr="camera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688013" y="2936875"/>
            <a:ext cx="1333500" cy="952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5" descr="computer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85089" y="1993900"/>
            <a:ext cx="2105025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6" descr="airport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741488" y="3200401"/>
            <a:ext cx="3613150" cy="2436813"/>
          </a:xfrm>
          <a:prstGeom prst="rect">
            <a:avLst/>
          </a:prstGeom>
          <a:noFill/>
          <a:ln w="28575">
            <a:solidFill>
              <a:srgbClr val="000000"/>
            </a:solidFill>
            <a:miter lim="800000"/>
            <a:headEnd/>
            <a:tailEnd/>
          </a:ln>
        </p:spPr>
      </p:pic>
      <p:sp>
        <p:nvSpPr>
          <p:cNvPr id="7" name="Line 7"/>
          <p:cNvSpPr>
            <a:spLocks noChangeShapeType="1"/>
          </p:cNvSpPr>
          <p:nvPr/>
        </p:nvSpPr>
        <p:spPr bwMode="auto">
          <a:xfrm flipH="1">
            <a:off x="4281488" y="3643314"/>
            <a:ext cx="1422400" cy="420687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lg" len="lg"/>
            <a:tailEnd type="none" w="lg" len="lg"/>
          </a:ln>
        </p:spPr>
        <p:txBody>
          <a:bodyPr/>
          <a:lstStyle/>
          <a:p>
            <a:endParaRPr lang="en-GB"/>
          </a:p>
        </p:txBody>
      </p:sp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3454400" y="3875088"/>
            <a:ext cx="668338" cy="1611312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GB"/>
          </a:p>
        </p:txBody>
      </p:sp>
      <p:sp>
        <p:nvSpPr>
          <p:cNvPr id="9" name="Line 9"/>
          <p:cNvSpPr>
            <a:spLocks noChangeShapeType="1"/>
          </p:cNvSpPr>
          <p:nvPr/>
        </p:nvSpPr>
        <p:spPr bwMode="auto">
          <a:xfrm flipV="1">
            <a:off x="7019925" y="2681288"/>
            <a:ext cx="668338" cy="4953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en-GB"/>
          </a:p>
        </p:txBody>
      </p:sp>
      <p:sp>
        <p:nvSpPr>
          <p:cNvPr id="10" name="Rectangle 10"/>
          <p:cNvSpPr>
            <a:spLocks noChangeArrowheads="1"/>
          </p:cNvSpPr>
          <p:nvPr/>
        </p:nvSpPr>
        <p:spPr bwMode="auto">
          <a:xfrm rot="-332958">
            <a:off x="8628569" y="2243108"/>
            <a:ext cx="6832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495300" indent="-495300" algn="l"/>
            <a:r>
              <a:rPr lang="en-GB" sz="2000" b="1" dirty="0">
                <a:solidFill>
                  <a:srgbClr val="FF0000"/>
                </a:solidFill>
              </a:rPr>
              <a:t>John</a:t>
            </a:r>
          </a:p>
        </p:txBody>
      </p:sp>
    </p:spTree>
    <p:extLst>
      <p:ext uri="{BB962C8B-B14F-4D97-AF65-F5344CB8AC3E}">
        <p14:creationId xmlns:p14="http://schemas.microsoft.com/office/powerpoint/2010/main" val="4101119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>
          <a:xfrm>
            <a:off x="542925" y="0"/>
            <a:ext cx="9945689" cy="1423686"/>
          </a:xfrm>
        </p:spPr>
        <p:txBody>
          <a:bodyPr>
            <a:normAutofit/>
          </a:bodyPr>
          <a:lstStyle/>
          <a:p>
            <a:pPr eaLnBrk="1" hangingPunct="1"/>
            <a:r>
              <a:rPr lang="en-US" sz="3600" dirty="0" smtClean="0"/>
              <a:t>Computer vision support</a:t>
            </a:r>
            <a:endParaRPr lang="en-US" sz="3600" dirty="0"/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23889" y="1530128"/>
            <a:ext cx="8569325" cy="5111973"/>
          </a:xfrm>
        </p:spPr>
        <p:txBody>
          <a:bodyPr/>
          <a:lstStyle/>
          <a:p>
            <a:pPr eaLnBrk="1" hangingPunct="1">
              <a:lnSpc>
                <a:spcPct val="120000"/>
              </a:lnSpc>
              <a:buClr>
                <a:schemeClr val="tx1"/>
              </a:buClr>
              <a:buSzPct val="80000"/>
              <a:buFont typeface="Wingdings" pitchFamily="2" charset="2"/>
              <a:buChar char="Ø"/>
            </a:pPr>
            <a:r>
              <a:rPr lang="en-US" sz="2400" dirty="0"/>
              <a:t>WWW homepages</a:t>
            </a:r>
          </a:p>
          <a:p>
            <a:pPr marL="457200" lvl="1" indent="0" eaLnBrk="1" hangingPunct="1">
              <a:lnSpc>
                <a:spcPct val="120000"/>
              </a:lnSpc>
              <a:buClr>
                <a:schemeClr val="tx1"/>
              </a:buClr>
              <a:buSzPct val="80000"/>
              <a:buNone/>
            </a:pPr>
            <a:r>
              <a:rPr lang="en-US" sz="2000" dirty="0" smtClean="0">
                <a:hlinkClick r:id="rId3"/>
              </a:rPr>
              <a:t>http://comp3204.ecs.soton.ac.uk</a:t>
            </a:r>
            <a:r>
              <a:rPr lang="en-US" sz="2000" dirty="0" smtClean="0"/>
              <a:t> (for 3204 and 6223)</a:t>
            </a:r>
          </a:p>
          <a:p>
            <a:pPr eaLnBrk="1" hangingPunct="1">
              <a:lnSpc>
                <a:spcPct val="120000"/>
              </a:lnSpc>
              <a:buClr>
                <a:schemeClr val="tx1"/>
              </a:buClr>
              <a:buSzPct val="80000"/>
              <a:buFont typeface="Wingdings" pitchFamily="2" charset="2"/>
              <a:buChar char="Ø"/>
            </a:pPr>
            <a:r>
              <a:rPr lang="en-US" sz="2400" dirty="0" smtClean="0"/>
              <a:t>Lecture </a:t>
            </a:r>
            <a:r>
              <a:rPr lang="en-US" sz="2400" dirty="0" smtClean="0">
                <a:solidFill>
                  <a:srgbClr val="0070C0"/>
                </a:solidFill>
              </a:rPr>
              <a:t>support</a:t>
            </a:r>
            <a:r>
              <a:rPr lang="en-US" sz="2400" dirty="0" smtClean="0"/>
              <a:t> materials</a:t>
            </a:r>
            <a:endParaRPr lang="en-US" sz="2000" dirty="0" smtClean="0"/>
          </a:p>
          <a:p>
            <a:pPr eaLnBrk="1" hangingPunct="1">
              <a:lnSpc>
                <a:spcPct val="120000"/>
              </a:lnSpc>
              <a:buClr>
                <a:schemeClr val="tx1"/>
              </a:buClr>
              <a:buSzPct val="80000"/>
              <a:buFont typeface="Wingdings" pitchFamily="2" charset="2"/>
              <a:buChar char="Ø"/>
            </a:pPr>
            <a:r>
              <a:rPr lang="en-US" sz="2400" dirty="0" smtClean="0">
                <a:solidFill>
                  <a:srgbClr val="0070C0"/>
                </a:solidFill>
              </a:rPr>
              <a:t>Links</a:t>
            </a:r>
            <a:endParaRPr lang="en-US" sz="2400" dirty="0">
              <a:solidFill>
                <a:srgbClr val="0070C0"/>
              </a:solidFill>
            </a:endParaRPr>
          </a:p>
          <a:p>
            <a:pPr eaLnBrk="1" hangingPunct="1">
              <a:lnSpc>
                <a:spcPct val="120000"/>
              </a:lnSpc>
              <a:buClr>
                <a:schemeClr val="tx1"/>
              </a:buClr>
              <a:buSzPct val="80000"/>
              <a:buFont typeface="Wingdings" pitchFamily="2" charset="2"/>
              <a:buChar char="Ø"/>
            </a:pPr>
            <a:r>
              <a:rPr lang="en-US" sz="2400" dirty="0">
                <a:solidFill>
                  <a:srgbClr val="0070C0"/>
                </a:solidFill>
              </a:rPr>
              <a:t>Notes</a:t>
            </a:r>
          </a:p>
          <a:p>
            <a:pPr eaLnBrk="1" hangingPunct="1">
              <a:lnSpc>
                <a:spcPct val="120000"/>
              </a:lnSpc>
              <a:buClr>
                <a:schemeClr val="tx1"/>
              </a:buClr>
              <a:buSzPct val="80000"/>
              <a:buFont typeface="Wingdings" pitchFamily="2" charset="2"/>
              <a:buChar char="Ø"/>
            </a:pPr>
            <a:r>
              <a:rPr lang="en-US" sz="2400" dirty="0">
                <a:solidFill>
                  <a:srgbClr val="0070C0"/>
                </a:solidFill>
              </a:rPr>
              <a:t>Tutorials</a:t>
            </a:r>
            <a:r>
              <a:rPr lang="en-US" sz="2400" dirty="0"/>
              <a:t> (on demand)</a:t>
            </a:r>
          </a:p>
          <a:p>
            <a:pPr eaLnBrk="1" hangingPunct="1">
              <a:lnSpc>
                <a:spcPct val="120000"/>
              </a:lnSpc>
              <a:buClr>
                <a:schemeClr val="tx1"/>
              </a:buClr>
              <a:buSzPct val="80000"/>
              <a:buFont typeface="Wingdings" pitchFamily="2" charset="2"/>
              <a:buChar char="Ø"/>
            </a:pPr>
            <a:r>
              <a:rPr lang="en-US" sz="2400" dirty="0">
                <a:solidFill>
                  <a:srgbClr val="0070C0"/>
                </a:solidFill>
              </a:rPr>
              <a:t>Book</a:t>
            </a:r>
          </a:p>
        </p:txBody>
      </p:sp>
    </p:spTree>
    <p:extLst>
      <p:ext uri="{BB962C8B-B14F-4D97-AF65-F5344CB8AC3E}">
        <p14:creationId xmlns:p14="http://schemas.microsoft.com/office/powerpoint/2010/main" val="2713046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91829" y="1033201"/>
            <a:ext cx="8507288" cy="5489574"/>
          </a:xfrm>
        </p:spPr>
        <p:txBody>
          <a:bodyPr>
            <a:normAutofit fontScale="92500" lnSpcReduction="10000"/>
          </a:bodyPr>
          <a:lstStyle/>
          <a:p>
            <a:pPr>
              <a:spcBef>
                <a:spcPct val="50000"/>
              </a:spcBef>
              <a:buNone/>
            </a:pPr>
            <a:r>
              <a:rPr lang="en-GB" u="sng" dirty="0">
                <a:hlinkClick r:id="rId3"/>
              </a:rPr>
              <a:t>https://www.southampton.ac.uk/~msn/book/</a:t>
            </a:r>
            <a:endParaRPr lang="en-US" sz="2000" b="1" dirty="0"/>
          </a:p>
          <a:p>
            <a:pPr eaLnBrk="1" hangingPunct="1">
              <a:lnSpc>
                <a:spcPct val="90000"/>
              </a:lnSpc>
              <a:spcBef>
                <a:spcPct val="50000"/>
              </a:spcBef>
              <a:buFontTx/>
              <a:buNone/>
            </a:pPr>
            <a:endParaRPr lang="en-US" sz="2000" b="1" dirty="0"/>
          </a:p>
          <a:p>
            <a:pPr eaLnBrk="1" hangingPunct="1">
              <a:lnSpc>
                <a:spcPct val="90000"/>
              </a:lnSpc>
              <a:spcBef>
                <a:spcPct val="50000"/>
              </a:spcBef>
              <a:buFontTx/>
              <a:buNone/>
            </a:pPr>
            <a:endParaRPr lang="en-US" sz="2000" b="1" dirty="0"/>
          </a:p>
          <a:p>
            <a:pPr eaLnBrk="1" hangingPunct="1">
              <a:lnSpc>
                <a:spcPct val="90000"/>
              </a:lnSpc>
              <a:spcBef>
                <a:spcPct val="50000"/>
              </a:spcBef>
              <a:buFontTx/>
              <a:buNone/>
            </a:pPr>
            <a:endParaRPr lang="en-US" sz="2000" b="1" dirty="0"/>
          </a:p>
          <a:p>
            <a:pPr eaLnBrk="1" hangingPunct="1">
              <a:lnSpc>
                <a:spcPct val="90000"/>
              </a:lnSpc>
              <a:spcBef>
                <a:spcPct val="50000"/>
              </a:spcBef>
              <a:buFontTx/>
              <a:buNone/>
            </a:pPr>
            <a:endParaRPr lang="en-US" sz="2000" b="1" dirty="0"/>
          </a:p>
          <a:p>
            <a:pPr eaLnBrk="1" hangingPunct="1">
              <a:lnSpc>
                <a:spcPct val="90000"/>
              </a:lnSpc>
              <a:spcBef>
                <a:spcPct val="50000"/>
              </a:spcBef>
              <a:buFontTx/>
              <a:buNone/>
            </a:pPr>
            <a:endParaRPr lang="en-US" sz="2000" b="1" dirty="0"/>
          </a:p>
          <a:p>
            <a:pPr eaLnBrk="1" hangingPunct="1">
              <a:lnSpc>
                <a:spcPct val="90000"/>
              </a:lnSpc>
              <a:spcBef>
                <a:spcPct val="50000"/>
              </a:spcBef>
              <a:buFontTx/>
              <a:buNone/>
            </a:pPr>
            <a:endParaRPr lang="en-US" sz="2000" b="1" dirty="0"/>
          </a:p>
          <a:p>
            <a:pPr eaLnBrk="1" hangingPunct="1">
              <a:lnSpc>
                <a:spcPct val="90000"/>
              </a:lnSpc>
              <a:spcBef>
                <a:spcPct val="50000"/>
              </a:spcBef>
              <a:buFontTx/>
              <a:buNone/>
            </a:pPr>
            <a:endParaRPr lang="en-US" sz="2000" b="1" dirty="0"/>
          </a:p>
          <a:p>
            <a:pPr eaLnBrk="1" hangingPunct="1">
              <a:lnSpc>
                <a:spcPct val="90000"/>
              </a:lnSpc>
              <a:spcBef>
                <a:spcPct val="50000"/>
              </a:spcBef>
              <a:buFontTx/>
              <a:buNone/>
            </a:pPr>
            <a:endParaRPr lang="en-US" sz="2000" b="1" dirty="0"/>
          </a:p>
          <a:p>
            <a:pPr eaLnBrk="1" hangingPunct="1">
              <a:lnSpc>
                <a:spcPct val="90000"/>
              </a:lnSpc>
              <a:spcBef>
                <a:spcPct val="50000"/>
              </a:spcBef>
              <a:buFontTx/>
              <a:buNone/>
            </a:pPr>
            <a:endParaRPr lang="en-US" sz="2000" b="1" dirty="0"/>
          </a:p>
          <a:p>
            <a:pPr eaLnBrk="1" hangingPunct="1">
              <a:lnSpc>
                <a:spcPct val="90000"/>
              </a:lnSpc>
              <a:spcBef>
                <a:spcPct val="50000"/>
              </a:spcBef>
              <a:buFontTx/>
              <a:buNone/>
            </a:pPr>
            <a:endParaRPr lang="en-US" sz="2000" dirty="0" smtClean="0"/>
          </a:p>
          <a:p>
            <a:pPr eaLnBrk="1" hangingPunct="1">
              <a:lnSpc>
                <a:spcPct val="90000"/>
              </a:lnSpc>
              <a:spcBef>
                <a:spcPct val="50000"/>
              </a:spcBef>
              <a:buFontTx/>
              <a:buNone/>
            </a:pPr>
            <a:endParaRPr lang="en-US" sz="2000" dirty="0" smtClean="0"/>
          </a:p>
          <a:p>
            <a:pPr>
              <a:spcBef>
                <a:spcPct val="50000"/>
              </a:spcBef>
              <a:buNone/>
            </a:pPr>
            <a:r>
              <a:rPr lang="en-US" sz="2000" dirty="0" smtClean="0"/>
              <a:t>1</a:t>
            </a:r>
            <a:r>
              <a:rPr lang="en-US" sz="2000" baseline="30000" dirty="0" smtClean="0"/>
              <a:t>st</a:t>
            </a:r>
            <a:r>
              <a:rPr lang="en-US" sz="2000" dirty="0" smtClean="0"/>
              <a:t> </a:t>
            </a:r>
            <a:r>
              <a:rPr lang="en-US" sz="2000" dirty="0"/>
              <a:t>Edition 2002; 2</a:t>
            </a:r>
            <a:r>
              <a:rPr lang="en-US" sz="2000" baseline="30000" dirty="0"/>
              <a:t>nd</a:t>
            </a:r>
            <a:r>
              <a:rPr lang="en-US" sz="2000" dirty="0"/>
              <a:t> Edition </a:t>
            </a:r>
            <a:r>
              <a:rPr lang="en-US" sz="2000" dirty="0" smtClean="0"/>
              <a:t>2008, 3</a:t>
            </a:r>
            <a:r>
              <a:rPr lang="en-US" sz="2000" baseline="30000" dirty="0" smtClean="0"/>
              <a:t>rd</a:t>
            </a:r>
            <a:r>
              <a:rPr lang="en-US" sz="2000" dirty="0" smtClean="0"/>
              <a:t> </a:t>
            </a:r>
            <a:r>
              <a:rPr lang="en-US" sz="2000" dirty="0"/>
              <a:t>Edition </a:t>
            </a:r>
            <a:r>
              <a:rPr lang="en-US" sz="2000" dirty="0" smtClean="0"/>
              <a:t>2012 </a:t>
            </a:r>
            <a:r>
              <a:rPr lang="en-US" sz="2000" dirty="0"/>
              <a:t>in Library </a:t>
            </a:r>
            <a:r>
              <a:rPr lang="en-US" sz="2000" dirty="0" smtClean="0"/>
              <a:t>(and electronic)</a:t>
            </a:r>
            <a:endParaRPr lang="en-US" sz="2000" dirty="0" smtClean="0">
              <a:solidFill>
                <a:srgbClr val="003399"/>
              </a:solidFill>
            </a:endParaRPr>
          </a:p>
          <a:p>
            <a:pPr eaLnBrk="1" hangingPunct="1">
              <a:lnSpc>
                <a:spcPct val="90000"/>
              </a:lnSpc>
              <a:spcBef>
                <a:spcPct val="50000"/>
              </a:spcBef>
              <a:buFontTx/>
              <a:buNone/>
            </a:pPr>
            <a:r>
              <a:rPr lang="en-US" sz="2000" dirty="0" smtClean="0">
                <a:solidFill>
                  <a:srgbClr val="003399"/>
                </a:solidFill>
              </a:rPr>
              <a:t>4</a:t>
            </a:r>
            <a:r>
              <a:rPr lang="en-US" sz="2000" baseline="30000" dirty="0" smtClean="0">
                <a:solidFill>
                  <a:srgbClr val="003399"/>
                </a:solidFill>
              </a:rPr>
              <a:t>th</a:t>
            </a:r>
            <a:r>
              <a:rPr lang="en-US" sz="2000" dirty="0" smtClean="0">
                <a:solidFill>
                  <a:srgbClr val="003399"/>
                </a:solidFill>
              </a:rPr>
              <a:t> Edition 2019  </a:t>
            </a:r>
            <a:r>
              <a:rPr lang="en-US" sz="2000" dirty="0"/>
              <a:t>(Current price  ~ </a:t>
            </a:r>
            <a:r>
              <a:rPr lang="en-US" sz="2000" dirty="0" smtClean="0"/>
              <a:t>£69 Amazon) It must drop. Is this the </a:t>
            </a:r>
            <a:r>
              <a:rPr lang="en-US" sz="2000" dirty="0" err="1" smtClean="0"/>
              <a:t>Brexit</a:t>
            </a:r>
            <a:r>
              <a:rPr lang="en-US" sz="2000" dirty="0" smtClean="0"/>
              <a:t> price?</a:t>
            </a:r>
            <a:endParaRPr lang="en-US" sz="2000" dirty="0"/>
          </a:p>
        </p:txBody>
      </p:sp>
      <p:sp>
        <p:nvSpPr>
          <p:cNvPr id="20484" name="Text Box 5"/>
          <p:cNvSpPr txBox="1">
            <a:spLocks noChangeArrowheads="1"/>
          </p:cNvSpPr>
          <p:nvPr/>
        </p:nvSpPr>
        <p:spPr bwMode="auto">
          <a:xfrm>
            <a:off x="6599682" y="1428347"/>
            <a:ext cx="4800600" cy="412420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anchor="b">
            <a:spAutoFit/>
          </a:bodyPr>
          <a:lstStyle/>
          <a:p>
            <a:pPr marL="342900" indent="-342900"/>
            <a:r>
              <a:rPr lang="en-US" sz="1600" dirty="0">
                <a:latin typeface="Tahoma" pitchFamily="34" charset="0"/>
              </a:rPr>
              <a:t>CONTENTS</a:t>
            </a:r>
          </a:p>
          <a:p>
            <a:pPr marL="342900" indent="-342900">
              <a:buClr>
                <a:schemeClr val="accent2"/>
              </a:buClr>
              <a:buFontTx/>
              <a:buAutoNum type="arabicPeriod"/>
            </a:pPr>
            <a:r>
              <a:rPr lang="en-US" sz="1600" dirty="0">
                <a:latin typeface="Tahoma" pitchFamily="34" charset="0"/>
              </a:rPr>
              <a:t>Introduction </a:t>
            </a:r>
          </a:p>
          <a:p>
            <a:pPr marL="342900" indent="-342900">
              <a:buClr>
                <a:schemeClr val="accent2"/>
              </a:buClr>
              <a:buFontTx/>
              <a:buAutoNum type="arabicPeriod"/>
            </a:pPr>
            <a:r>
              <a:rPr lang="en-US" sz="1600" dirty="0">
                <a:latin typeface="Tahoma" pitchFamily="34" charset="0"/>
              </a:rPr>
              <a:t>Images, sampling and frequency domain processing </a:t>
            </a:r>
          </a:p>
          <a:p>
            <a:pPr marL="342900" indent="-342900">
              <a:buClr>
                <a:schemeClr val="accent2"/>
              </a:buClr>
              <a:buFontTx/>
              <a:buAutoNum type="arabicPeriod"/>
            </a:pPr>
            <a:r>
              <a:rPr lang="en-US" sz="1600" dirty="0">
                <a:latin typeface="Tahoma" pitchFamily="34" charset="0"/>
              </a:rPr>
              <a:t>Basic image processing operations </a:t>
            </a:r>
          </a:p>
          <a:p>
            <a:pPr marL="342900" indent="-342900">
              <a:buClr>
                <a:schemeClr val="accent2"/>
              </a:buClr>
              <a:buFontTx/>
              <a:buAutoNum type="arabicPeriod"/>
            </a:pPr>
            <a:r>
              <a:rPr lang="en-US" sz="1600" dirty="0">
                <a:latin typeface="Tahoma" pitchFamily="34" charset="0"/>
              </a:rPr>
              <a:t>Low-level feature extraction (including edge detection) </a:t>
            </a:r>
          </a:p>
          <a:p>
            <a:pPr marL="342900" indent="-342900">
              <a:buClr>
                <a:schemeClr val="accent2"/>
              </a:buClr>
              <a:buFontTx/>
              <a:buAutoNum type="arabicPeriod"/>
            </a:pPr>
            <a:r>
              <a:rPr lang="en-US" sz="1600" dirty="0">
                <a:latin typeface="Tahoma" pitchFamily="34" charset="0"/>
              </a:rPr>
              <a:t>Feature extraction by shape matching </a:t>
            </a:r>
          </a:p>
          <a:p>
            <a:pPr marL="342900" indent="-342900">
              <a:buClr>
                <a:schemeClr val="accent2"/>
              </a:buClr>
              <a:buFontTx/>
              <a:buAutoNum type="arabicPeriod"/>
            </a:pPr>
            <a:r>
              <a:rPr lang="en-US" sz="1600" dirty="0">
                <a:latin typeface="Tahoma" pitchFamily="34" charset="0"/>
              </a:rPr>
              <a:t>Flexible shape extraction (snakes and other techniques)</a:t>
            </a:r>
          </a:p>
          <a:p>
            <a:pPr marL="342900" indent="-342900">
              <a:buClr>
                <a:schemeClr val="accent2"/>
              </a:buClr>
              <a:buFontTx/>
              <a:buAutoNum type="arabicPeriod"/>
            </a:pPr>
            <a:r>
              <a:rPr lang="en-US" sz="1600" dirty="0">
                <a:latin typeface="Tahoma" pitchFamily="34" charset="0"/>
              </a:rPr>
              <a:t>Object description </a:t>
            </a:r>
          </a:p>
          <a:p>
            <a:pPr marL="342900" indent="-342900">
              <a:buClr>
                <a:schemeClr val="accent2"/>
              </a:buClr>
              <a:buFontTx/>
              <a:buAutoNum type="arabicPeriod"/>
            </a:pPr>
            <a:r>
              <a:rPr lang="en-GB" dirty="0" smtClean="0"/>
              <a:t>Region </a:t>
            </a:r>
            <a:r>
              <a:rPr lang="en-GB" dirty="0"/>
              <a:t>Based </a:t>
            </a:r>
            <a:r>
              <a:rPr lang="en-GB" dirty="0" smtClean="0"/>
              <a:t>Analysis</a:t>
            </a:r>
          </a:p>
          <a:p>
            <a:pPr marL="342900" indent="-342900">
              <a:buClr>
                <a:schemeClr val="accent2"/>
              </a:buClr>
              <a:buFontTx/>
              <a:buAutoNum type="arabicPeriod"/>
            </a:pPr>
            <a:r>
              <a:rPr lang="en-US" sz="1600" dirty="0" smtClean="0">
                <a:latin typeface="Tahoma" pitchFamily="34" charset="0"/>
              </a:rPr>
              <a:t>Moving  </a:t>
            </a:r>
            <a:r>
              <a:rPr lang="en-US" sz="1600" dirty="0">
                <a:latin typeface="Tahoma" pitchFamily="34" charset="0"/>
              </a:rPr>
              <a:t>Object Extraction and Description</a:t>
            </a:r>
          </a:p>
          <a:p>
            <a:pPr marL="342900" indent="-342900">
              <a:buClr>
                <a:schemeClr val="accent2"/>
              </a:buClr>
              <a:buFontTx/>
              <a:buAutoNum type="arabicPeriod"/>
            </a:pPr>
            <a:r>
              <a:rPr lang="en-GB" dirty="0"/>
              <a:t>Camera Geometry Fundamentals</a:t>
            </a:r>
            <a:endParaRPr lang="en-US" sz="1600" dirty="0" smtClean="0">
              <a:latin typeface="Tahoma" pitchFamily="34" charset="0"/>
            </a:endParaRPr>
          </a:p>
          <a:p>
            <a:pPr marL="342900" indent="-342900">
              <a:buClr>
                <a:schemeClr val="accent2"/>
              </a:buClr>
              <a:buFontTx/>
              <a:buAutoNum type="arabicPeriod"/>
            </a:pPr>
            <a:r>
              <a:rPr lang="en-GB" dirty="0"/>
              <a:t>Colour </a:t>
            </a:r>
            <a:r>
              <a:rPr lang="en-GB" dirty="0" smtClean="0"/>
              <a:t>Images</a:t>
            </a:r>
          </a:p>
          <a:p>
            <a:pPr marL="342900" indent="-342900">
              <a:buClr>
                <a:schemeClr val="accent2"/>
              </a:buClr>
              <a:buFontTx/>
              <a:buAutoNum type="arabicPeriod"/>
            </a:pPr>
            <a:r>
              <a:rPr lang="en-GB" dirty="0"/>
              <a:t>Distance, Classification and Learning</a:t>
            </a:r>
            <a:endParaRPr lang="en-US" sz="1600" dirty="0">
              <a:latin typeface="Tahoma" pitchFamily="34" charset="0"/>
            </a:endParaRPr>
          </a:p>
        </p:txBody>
      </p:sp>
      <p:pic>
        <p:nvPicPr>
          <p:cNvPr id="20486" name="Picture 6" descr="bigcover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 rot="-585741">
            <a:off x="276760" y="1809162"/>
            <a:ext cx="1421870" cy="20197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487" name="Picture 8" descr="newed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459355" y="1676035"/>
            <a:ext cx="1456738" cy="20682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18188">
            <a:off x="2634513" y="1964659"/>
            <a:ext cx="1556118" cy="19161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 descr="http://users.ecs.soton.ac.uk/msn/book/chinese_cover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838021">
            <a:off x="805485" y="3269583"/>
            <a:ext cx="1361230" cy="1944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542925" y="9144"/>
            <a:ext cx="9945689" cy="14236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/>
              <a:t>Computer vision support</a:t>
            </a:r>
            <a:endParaRPr lang="en-US" sz="36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22537">
            <a:off x="2122639" y="3086100"/>
            <a:ext cx="1801661" cy="222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5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4098" name="Picture 1" descr="image00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9536" y="1552107"/>
            <a:ext cx="5688632" cy="2303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 descr="image00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9560" y="5059236"/>
            <a:ext cx="7824779" cy="1755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1631507" y="1179608"/>
            <a:ext cx="867249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GB" sz="2000" dirty="0"/>
              <a:t>In </a:t>
            </a:r>
            <a:r>
              <a:rPr lang="en-GB" sz="2000" dirty="0" err="1"/>
              <a:t>webcat</a:t>
            </a:r>
            <a:r>
              <a:rPr lang="en-GB" sz="2000" dirty="0"/>
              <a:t> </a:t>
            </a:r>
            <a:r>
              <a:rPr lang="en-GB" sz="2000" u="sng" dirty="0">
                <a:hlinkClick r:id="rId4"/>
              </a:rPr>
              <a:t>https://www-lib.soton.ac.uk/</a:t>
            </a:r>
            <a:r>
              <a:rPr lang="en-GB" sz="2000" dirty="0"/>
              <a:t> I have searched for your book</a:t>
            </a:r>
          </a:p>
        </p:txBody>
      </p:sp>
      <p:sp>
        <p:nvSpPr>
          <p:cNvPr id="6" name="Rectangle 5"/>
          <p:cNvSpPr/>
          <p:nvPr/>
        </p:nvSpPr>
        <p:spPr>
          <a:xfrm>
            <a:off x="1704528" y="3861051"/>
            <a:ext cx="9144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GB" sz="2000" dirty="0"/>
              <a:t>If off campus the students need to use the VPN or Southampton virtual environment  - then click on the highlighted link to access the full text of the book.  This is not available on kindles </a:t>
            </a:r>
            <a:r>
              <a:rPr lang="en-GB" sz="2000" dirty="0" err="1"/>
              <a:t>etc</a:t>
            </a:r>
            <a:endParaRPr lang="en-GB" sz="2000" dirty="0"/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542925" y="9144"/>
            <a:ext cx="9945689" cy="14236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Direct from the Library!!</a:t>
            </a:r>
          </a:p>
        </p:txBody>
      </p:sp>
    </p:spTree>
    <p:extLst>
      <p:ext uri="{BB962C8B-B14F-4D97-AF65-F5344CB8AC3E}">
        <p14:creationId xmlns:p14="http://schemas.microsoft.com/office/powerpoint/2010/main" val="2459282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>
          <a:xfrm>
            <a:off x="514350" y="-57151"/>
            <a:ext cx="9326066" cy="1476376"/>
          </a:xfrm>
        </p:spPr>
        <p:txBody>
          <a:bodyPr>
            <a:normAutofit/>
          </a:bodyPr>
          <a:lstStyle/>
          <a:p>
            <a:pPr eaLnBrk="1" hangingPunct="1"/>
            <a:r>
              <a:rPr lang="en-GB" sz="3600" dirty="0"/>
              <a:t>Lecture Support (Mark)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19125" y="1419225"/>
            <a:ext cx="7600950" cy="4114800"/>
          </a:xfrm>
        </p:spPr>
        <p:txBody>
          <a:bodyPr>
            <a:normAutofit/>
          </a:bodyPr>
          <a:lstStyle/>
          <a:p>
            <a:pPr eaLnBrk="1" hangingPunct="1"/>
            <a:r>
              <a:rPr lang="en-GB" sz="2400" dirty="0" smtClean="0">
                <a:solidFill>
                  <a:srgbClr val="0070C0"/>
                </a:solidFill>
              </a:rPr>
              <a:t>Slides</a:t>
            </a:r>
            <a:r>
              <a:rPr lang="en-GB" sz="24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(pdf) available online</a:t>
            </a:r>
          </a:p>
          <a:p>
            <a:pPr eaLnBrk="1" hangingPunct="1"/>
            <a:r>
              <a:rPr lang="en-GB" sz="24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The </a:t>
            </a:r>
            <a:r>
              <a:rPr lang="en-GB" sz="2400" dirty="0" smtClean="0">
                <a:solidFill>
                  <a:srgbClr val="0070C0"/>
                </a:solidFill>
              </a:rPr>
              <a:t>4</a:t>
            </a:r>
            <a:r>
              <a:rPr lang="en-GB" sz="2400" baseline="30000" dirty="0" smtClean="0">
                <a:solidFill>
                  <a:srgbClr val="0070C0"/>
                </a:solidFill>
              </a:rPr>
              <a:t>th</a:t>
            </a:r>
            <a:r>
              <a:rPr lang="en-GB" sz="2400" dirty="0" smtClean="0">
                <a:solidFill>
                  <a:srgbClr val="0070C0"/>
                </a:solidFill>
              </a:rPr>
              <a:t> Edition </a:t>
            </a:r>
            <a:r>
              <a:rPr lang="en-GB" sz="2400" dirty="0" smtClean="0"/>
              <a:t>is out </a:t>
            </a:r>
            <a:r>
              <a:rPr lang="en-GB" sz="24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now so</a:t>
            </a:r>
          </a:p>
          <a:p>
            <a:pPr lvl="1" eaLnBrk="1" hangingPunct="1"/>
            <a:r>
              <a:rPr lang="en-GB" dirty="0" err="1" smtClean="0">
                <a:solidFill>
                  <a:srgbClr val="0070C0"/>
                </a:solidFill>
              </a:rPr>
              <a:t>Matlab</a:t>
            </a:r>
            <a:r>
              <a:rPr lang="en-GB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and </a:t>
            </a:r>
            <a:r>
              <a:rPr lang="en-GB" dirty="0" smtClean="0">
                <a:solidFill>
                  <a:srgbClr val="0070C0"/>
                </a:solidFill>
              </a:rPr>
              <a:t>Python</a:t>
            </a:r>
            <a:r>
              <a:rPr lang="en-GB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from Book</a:t>
            </a:r>
          </a:p>
          <a:p>
            <a:pPr lvl="1" eaLnBrk="1" hangingPunct="1"/>
            <a:r>
              <a:rPr lang="en-GB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Used in lectures</a:t>
            </a:r>
          </a:p>
          <a:p>
            <a:pPr lvl="1" eaLnBrk="1" hangingPunct="1"/>
            <a:r>
              <a:rPr lang="en-GB" dirty="0" smtClean="0">
                <a:solidFill>
                  <a:srgbClr val="0070C0"/>
                </a:solidFill>
              </a:rPr>
              <a:t>Bonus is for you only</a:t>
            </a:r>
            <a:r>
              <a:rPr lang="en-GB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!!! </a:t>
            </a:r>
          </a:p>
        </p:txBody>
      </p:sp>
    </p:spTree>
    <p:extLst>
      <p:ext uri="{BB962C8B-B14F-4D97-AF65-F5344CB8AC3E}">
        <p14:creationId xmlns:p14="http://schemas.microsoft.com/office/powerpoint/2010/main" val="1581663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-57151"/>
            <a:ext cx="9307016" cy="1573435"/>
          </a:xfrm>
        </p:spPr>
        <p:txBody>
          <a:bodyPr>
            <a:normAutofit/>
          </a:bodyPr>
          <a:lstStyle/>
          <a:p>
            <a:pPr eaLnBrk="1" hangingPunct="1"/>
            <a:r>
              <a:rPr lang="en-GB" sz="3600" dirty="0"/>
              <a:t>Lecture Support (Jon)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57225" y="1323975"/>
            <a:ext cx="7600950" cy="4114800"/>
          </a:xfrm>
        </p:spPr>
        <p:txBody>
          <a:bodyPr/>
          <a:lstStyle/>
          <a:p>
            <a:pPr eaLnBrk="1" hangingPunct="1"/>
            <a:r>
              <a:rPr lang="en-GB" dirty="0" smtClean="0">
                <a:solidFill>
                  <a:srgbClr val="0070C0"/>
                </a:solidFill>
              </a:rPr>
              <a:t>Interactive</a:t>
            </a:r>
            <a:r>
              <a:rPr lang="en-GB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slides with many </a:t>
            </a:r>
            <a:r>
              <a:rPr lang="en-GB" dirty="0" smtClean="0">
                <a:solidFill>
                  <a:srgbClr val="0070C0"/>
                </a:solidFill>
              </a:rPr>
              <a:t>demos</a:t>
            </a:r>
            <a:r>
              <a:rPr lang="en-GB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</a:p>
          <a:p>
            <a:pPr marL="0" indent="0" eaLnBrk="1" hangingPunct="1">
              <a:buNone/>
            </a:pPr>
            <a:r>
              <a:rPr lang="en-GB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GB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 (often using a webcam to capture images)</a:t>
            </a:r>
          </a:p>
          <a:p>
            <a:pPr lvl="1" eaLnBrk="1" hangingPunct="1"/>
            <a:r>
              <a:rPr lang="en-GB" dirty="0" smtClean="0">
                <a:solidFill>
                  <a:srgbClr val="0070C0"/>
                </a:solidFill>
              </a:rPr>
              <a:t>Available for you </a:t>
            </a:r>
            <a:r>
              <a:rPr lang="en-GB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to download and run</a:t>
            </a:r>
          </a:p>
          <a:p>
            <a:pPr lvl="1" eaLnBrk="1" hangingPunct="1"/>
            <a:r>
              <a:rPr lang="en-GB" dirty="0" smtClean="0">
                <a:solidFill>
                  <a:srgbClr val="0070C0"/>
                </a:solidFill>
              </a:rPr>
              <a:t>Source</a:t>
            </a:r>
            <a:r>
              <a:rPr lang="en-GB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code on </a:t>
            </a:r>
            <a:r>
              <a:rPr lang="en-GB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github</a:t>
            </a:r>
            <a:endParaRPr lang="en-GB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lvl="1" eaLnBrk="1" hangingPunct="1"/>
            <a:r>
              <a:rPr lang="en-GB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(more info when you get to Jon’s lectures)</a:t>
            </a:r>
          </a:p>
          <a:p>
            <a:pPr eaLnBrk="1" hangingPunct="1"/>
            <a:r>
              <a:rPr lang="en-GB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Handouts*</a:t>
            </a:r>
          </a:p>
        </p:txBody>
      </p:sp>
    </p:spTree>
    <p:extLst>
      <p:ext uri="{BB962C8B-B14F-4D97-AF65-F5344CB8AC3E}">
        <p14:creationId xmlns:p14="http://schemas.microsoft.com/office/powerpoint/2010/main" val="1727834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9125" y="-225425"/>
            <a:ext cx="10515600" cy="1799582"/>
          </a:xfrm>
        </p:spPr>
        <p:txBody>
          <a:bodyPr>
            <a:normAutofit/>
          </a:bodyPr>
          <a:lstStyle/>
          <a:p>
            <a:r>
              <a:rPr lang="en-US" sz="3600" dirty="0" smtClean="0"/>
              <a:t>Assessment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Mixture of coursework and final exam</a:t>
            </a:r>
          </a:p>
          <a:p>
            <a:endParaRPr lang="en-US" sz="2400" dirty="0"/>
          </a:p>
          <a:p>
            <a:r>
              <a:rPr lang="en-US" sz="2400" dirty="0" smtClean="0"/>
              <a:t>COMP3204: 60% exam; 40% coursework</a:t>
            </a:r>
          </a:p>
          <a:p>
            <a:r>
              <a:rPr lang="en-US" sz="2400" dirty="0" smtClean="0"/>
              <a:t>COMP6223: 55% exam; 45% coursework</a:t>
            </a:r>
          </a:p>
          <a:p>
            <a:endParaRPr lang="en-US" sz="2400" dirty="0"/>
          </a:p>
          <a:p>
            <a:r>
              <a:rPr lang="en-US" sz="2400" dirty="0" smtClean="0"/>
              <a:t>(exam questions are the same! The exams are concurrent)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846133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1"/>
            <a:ext cx="10801350" cy="1435260"/>
          </a:xfrm>
        </p:spPr>
        <p:txBody>
          <a:bodyPr/>
          <a:lstStyle/>
          <a:p>
            <a:r>
              <a:rPr lang="en-US" sz="3600" dirty="0" smtClean="0"/>
              <a:t>Coursework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Three </a:t>
            </a:r>
            <a:r>
              <a:rPr lang="en-US" sz="2400" dirty="0" err="1"/>
              <a:t>courseworks</a:t>
            </a:r>
            <a:endParaRPr lang="en-US" sz="2400" dirty="0"/>
          </a:p>
          <a:p>
            <a:pPr lvl="1"/>
            <a:r>
              <a:rPr lang="en-US" dirty="0"/>
              <a:t>2 individual</a:t>
            </a:r>
          </a:p>
          <a:p>
            <a:pPr lvl="1"/>
            <a:r>
              <a:rPr lang="en-US" dirty="0"/>
              <a:t>1 in pairs (competition format)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Much requested feature!</a:t>
            </a:r>
          </a:p>
          <a:p>
            <a:pPr lvl="1"/>
            <a:r>
              <a:rPr lang="en-US" dirty="0"/>
              <a:t>Designed to support learning</a:t>
            </a:r>
          </a:p>
          <a:p>
            <a:pPr lvl="2"/>
            <a:r>
              <a:rPr lang="en-US" sz="2400" dirty="0"/>
              <a:t>Has worked really well since </a:t>
            </a:r>
            <a:r>
              <a:rPr lang="en-US" sz="2400" dirty="0" smtClean="0"/>
              <a:t>introduced</a:t>
            </a:r>
          </a:p>
          <a:p>
            <a:pPr lvl="2"/>
            <a:endParaRPr lang="en-US" dirty="0"/>
          </a:p>
          <a:p>
            <a:r>
              <a:rPr lang="nl-NL" sz="2400" b="1" dirty="0"/>
              <a:t>Different </a:t>
            </a:r>
            <a:r>
              <a:rPr lang="nl-NL" sz="2400" b="1" dirty="0" err="1"/>
              <a:t>coursework</a:t>
            </a:r>
            <a:r>
              <a:rPr lang="nl-NL" sz="2400" b="1" dirty="0"/>
              <a:t> </a:t>
            </a:r>
            <a:r>
              <a:rPr lang="nl-NL" sz="2400" b="1" dirty="0" err="1"/>
              <a:t>assignments</a:t>
            </a:r>
            <a:r>
              <a:rPr lang="nl-NL" sz="2400" b="1" dirty="0"/>
              <a:t> </a:t>
            </a:r>
            <a:r>
              <a:rPr lang="nl-NL" sz="2400" b="1" dirty="0" err="1"/>
              <a:t>for</a:t>
            </a:r>
            <a:r>
              <a:rPr lang="nl-NL" sz="2400" b="1" dirty="0"/>
              <a:t> COMP3204 </a:t>
            </a:r>
            <a:r>
              <a:rPr lang="nl-NL" sz="2400" b="1" dirty="0" err="1"/>
              <a:t>and</a:t>
            </a:r>
            <a:r>
              <a:rPr lang="nl-NL" sz="2400" b="1" dirty="0"/>
              <a:t> COMP6223 </a:t>
            </a:r>
            <a:r>
              <a:rPr lang="nl-NL" sz="2400" b="1" dirty="0" err="1"/>
              <a:t>students</a:t>
            </a:r>
            <a:endParaRPr lang="nl-NL" sz="2400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1210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38225" y="766615"/>
            <a:ext cx="8229600" cy="4205435"/>
          </a:xfrm>
        </p:spPr>
        <p:txBody>
          <a:bodyPr/>
          <a:lstStyle/>
          <a:p>
            <a:r>
              <a:rPr lang="nl-NL" dirty="0" smtClean="0"/>
              <a:t>COMP3204:</a:t>
            </a:r>
          </a:p>
          <a:p>
            <a:pPr lvl="1"/>
            <a:r>
              <a:rPr lang="nl-NL" b="1" dirty="0" smtClean="0"/>
              <a:t>No 1: Set </a:t>
            </a:r>
            <a:r>
              <a:rPr lang="nl-NL" b="1" dirty="0" err="1" smtClean="0"/>
              <a:t>today</a:t>
            </a:r>
            <a:r>
              <a:rPr lang="nl-NL" b="1" dirty="0" smtClean="0"/>
              <a:t>! handin wk 9; fb </a:t>
            </a:r>
            <a:r>
              <a:rPr lang="nl-NL" dirty="0"/>
              <a:t>by </a:t>
            </a:r>
            <a:r>
              <a:rPr lang="nl-NL" b="1" dirty="0" smtClean="0"/>
              <a:t>wk 11</a:t>
            </a:r>
          </a:p>
          <a:p>
            <a:pPr lvl="1"/>
            <a:r>
              <a:rPr lang="nl-NL" dirty="0" smtClean="0"/>
              <a:t>No 2: Set wk 2; handin wk 6; fb </a:t>
            </a:r>
            <a:r>
              <a:rPr lang="nl-NL" dirty="0"/>
              <a:t>by wk 9</a:t>
            </a:r>
            <a:endParaRPr lang="nl-NL" dirty="0" smtClean="0"/>
          </a:p>
          <a:p>
            <a:pPr lvl="1"/>
            <a:r>
              <a:rPr lang="nl-NL" dirty="0" smtClean="0">
                <a:solidFill>
                  <a:schemeClr val="accent6"/>
                </a:solidFill>
              </a:rPr>
              <a:t>No 3: Set wk 7; handin wk 11; fb </a:t>
            </a:r>
            <a:r>
              <a:rPr lang="nl-NL" dirty="0">
                <a:solidFill>
                  <a:schemeClr val="accent6"/>
                </a:solidFill>
              </a:rPr>
              <a:t>by wk </a:t>
            </a:r>
            <a:r>
              <a:rPr lang="nl-NL" dirty="0" smtClean="0">
                <a:solidFill>
                  <a:schemeClr val="accent6"/>
                </a:solidFill>
              </a:rPr>
              <a:t>12 (In pairs)</a:t>
            </a:r>
          </a:p>
          <a:p>
            <a:endParaRPr lang="en-US" dirty="0" smtClean="0"/>
          </a:p>
          <a:p>
            <a:r>
              <a:rPr lang="en-US" dirty="0" smtClean="0"/>
              <a:t>COMP6223:</a:t>
            </a:r>
          </a:p>
          <a:p>
            <a:pPr lvl="1"/>
            <a:r>
              <a:rPr lang="nl-NL" dirty="0" smtClean="0"/>
              <a:t>No 1: Set wk 2; handin wk 6; fb by wk 9</a:t>
            </a:r>
          </a:p>
          <a:p>
            <a:pPr lvl="1"/>
            <a:r>
              <a:rPr lang="nl-NL" dirty="0" smtClean="0"/>
              <a:t>No 2: Set wk 3; handin wk 8; fb by wk 11</a:t>
            </a:r>
          </a:p>
          <a:p>
            <a:pPr lvl="1"/>
            <a:r>
              <a:rPr lang="nl-NL" dirty="0" smtClean="0">
                <a:solidFill>
                  <a:schemeClr val="accent6"/>
                </a:solidFill>
              </a:rPr>
              <a:t>No 3: Set wk 7; handin wk 11; fb </a:t>
            </a:r>
            <a:r>
              <a:rPr lang="nl-NL" dirty="0">
                <a:solidFill>
                  <a:schemeClr val="accent6"/>
                </a:solidFill>
              </a:rPr>
              <a:t>by wk </a:t>
            </a:r>
            <a:r>
              <a:rPr lang="nl-NL" dirty="0" smtClean="0">
                <a:solidFill>
                  <a:schemeClr val="accent6"/>
                </a:solidFill>
              </a:rPr>
              <a:t>12 (In pairs)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3133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3557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 smtClean="0"/>
              <a:t>Lecture Timetable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This course has 24 lectures of stuff</a:t>
            </a:r>
          </a:p>
          <a:p>
            <a:r>
              <a:rPr lang="en-US" dirty="0" smtClean="0"/>
              <a:t>Mark will start next </a:t>
            </a:r>
            <a:r>
              <a:rPr lang="en-US" dirty="0"/>
              <a:t>t</a:t>
            </a:r>
            <a:r>
              <a:rPr lang="en-US" dirty="0" smtClean="0"/>
              <a:t>omorrow for 3 </a:t>
            </a:r>
            <a:r>
              <a:rPr lang="en-US" dirty="0" smtClean="0"/>
              <a:t>and a bit weeks [10 </a:t>
            </a:r>
            <a:r>
              <a:rPr lang="en-US" dirty="0" smtClean="0"/>
              <a:t>lectures]</a:t>
            </a:r>
          </a:p>
          <a:p>
            <a:r>
              <a:rPr lang="en-US" dirty="0" smtClean="0"/>
              <a:t>Jon</a:t>
            </a:r>
            <a:r>
              <a:rPr lang="en-US" dirty="0"/>
              <a:t> </a:t>
            </a:r>
            <a:r>
              <a:rPr lang="en-US" dirty="0" smtClean="0"/>
              <a:t>will then take over for 5 weeks</a:t>
            </a:r>
          </a:p>
          <a:p>
            <a:r>
              <a:rPr lang="en-US" dirty="0" smtClean="0"/>
              <a:t>Mark will reappear </a:t>
            </a:r>
            <a:r>
              <a:rPr lang="en-US" dirty="0" smtClean="0"/>
              <a:t>later</a:t>
            </a:r>
            <a:endParaRPr lang="en-US" dirty="0" smtClean="0"/>
          </a:p>
          <a:p>
            <a:r>
              <a:rPr lang="en-US" dirty="0" smtClean="0"/>
              <a:t>We’ll run revision lectures after </a:t>
            </a:r>
            <a:r>
              <a:rPr lang="en-US" dirty="0"/>
              <a:t>X</a:t>
            </a:r>
            <a:r>
              <a:rPr lang="en-US" dirty="0" smtClean="0"/>
              <a:t>mas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4770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>
          <a:xfrm>
            <a:off x="552450" y="398462"/>
            <a:ext cx="9658350" cy="779463"/>
          </a:xfrm>
        </p:spPr>
        <p:txBody>
          <a:bodyPr/>
          <a:lstStyle/>
          <a:p>
            <a:pPr eaLnBrk="1" hangingPunct="1"/>
            <a:r>
              <a:rPr lang="en-GB" sz="3600" dirty="0"/>
              <a:t>Finally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28650" y="1177925"/>
            <a:ext cx="10515600" cy="4351338"/>
          </a:xfrm>
        </p:spPr>
        <p:txBody>
          <a:bodyPr/>
          <a:lstStyle/>
          <a:p>
            <a:pPr eaLnBrk="1" hangingPunct="1">
              <a:buFont typeface="Wingdings" pitchFamily="2" charset="2"/>
              <a:buChar char="ü"/>
            </a:pPr>
            <a:r>
              <a:rPr lang="en-GB" dirty="0" smtClean="0"/>
              <a:t> Enjoy!</a:t>
            </a:r>
          </a:p>
          <a:p>
            <a:pPr eaLnBrk="1" hangingPunct="1"/>
            <a:endParaRPr lang="en-GB" dirty="0" smtClean="0">
              <a:solidFill>
                <a:srgbClr val="0000CC"/>
              </a:solidFill>
            </a:endParaRPr>
          </a:p>
          <a:p>
            <a:pPr eaLnBrk="1" hangingPunct="1"/>
            <a:r>
              <a:rPr lang="en-GB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Mark Nixon </a:t>
            </a:r>
          </a:p>
          <a:p>
            <a:pPr lvl="1" eaLnBrk="1" hangingPunct="1"/>
            <a:r>
              <a:rPr lang="en-GB" dirty="0" smtClean="0">
                <a:solidFill>
                  <a:schemeClr val="tx1">
                    <a:lumMod val="95000"/>
                    <a:lumOff val="5000"/>
                  </a:schemeClr>
                </a:solidFill>
                <a:hlinkClick r:id="rId3"/>
              </a:rPr>
              <a:t>msn@ecs.soton.ac.uk</a:t>
            </a:r>
            <a:r>
              <a:rPr lang="en-GB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</a:p>
          <a:p>
            <a:pPr lvl="1"/>
            <a:r>
              <a:rPr lang="en-GB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Office: </a:t>
            </a:r>
            <a:r>
              <a:rPr lang="en-GB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32/3016</a:t>
            </a:r>
            <a:endParaRPr lang="en-GB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eaLnBrk="1" hangingPunct="1"/>
            <a:r>
              <a:rPr lang="en-GB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Jonathon </a:t>
            </a:r>
            <a:r>
              <a:rPr lang="en-GB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Hare </a:t>
            </a:r>
          </a:p>
          <a:p>
            <a:pPr lvl="1" eaLnBrk="1" hangingPunct="1"/>
            <a:r>
              <a:rPr lang="en-GB" dirty="0" smtClean="0">
                <a:solidFill>
                  <a:schemeClr val="tx1">
                    <a:lumMod val="95000"/>
                    <a:lumOff val="5000"/>
                  </a:schemeClr>
                </a:solidFill>
                <a:hlinkClick r:id="rId4"/>
              </a:rPr>
              <a:t>jsh2@ecs.soton.ac.uk</a:t>
            </a:r>
            <a:endParaRPr lang="en-GB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lvl="1"/>
            <a:r>
              <a:rPr lang="en-GB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Office: </a:t>
            </a:r>
            <a:r>
              <a:rPr lang="en-GB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32/4043</a:t>
            </a:r>
            <a:endParaRPr lang="en-GB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3487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805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025" y="-1"/>
            <a:ext cx="9615983" cy="1331089"/>
          </a:xfrm>
        </p:spPr>
        <p:txBody>
          <a:bodyPr/>
          <a:lstStyle/>
          <a:p>
            <a:r>
              <a:rPr lang="en-GB" sz="3600" dirty="0"/>
              <a:t>What can image analysis achieve?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8305" y="1147890"/>
            <a:ext cx="5323457" cy="53234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59434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025" y="274637"/>
            <a:ext cx="10934700" cy="1021727"/>
          </a:xfrm>
        </p:spPr>
        <p:txBody>
          <a:bodyPr>
            <a:normAutofit/>
          </a:bodyPr>
          <a:lstStyle/>
          <a:p>
            <a:r>
              <a:rPr lang="en-GB" sz="3600" dirty="0"/>
              <a:t>K</a:t>
            </a:r>
            <a:r>
              <a:rPr lang="en-GB" sz="3600" dirty="0" smtClean="0"/>
              <a:t>ey to our slides</a:t>
            </a:r>
            <a:endParaRPr lang="en-GB" sz="3600" dirty="0"/>
          </a:p>
        </p:txBody>
      </p:sp>
      <p:sp>
        <p:nvSpPr>
          <p:cNvPr id="7" name="TextBox 6"/>
          <p:cNvSpPr txBox="1"/>
          <p:nvPr/>
        </p:nvSpPr>
        <p:spPr>
          <a:xfrm>
            <a:off x="1895475" y="2696235"/>
            <a:ext cx="47714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 smtClean="0"/>
              <a:t>This bit is to be found in </a:t>
            </a:r>
            <a:r>
              <a:rPr lang="en-GB" sz="2400" dirty="0" smtClean="0">
                <a:solidFill>
                  <a:srgbClr val="0070C0"/>
                </a:solidFill>
              </a:rPr>
              <a:t>Mark’s book</a:t>
            </a:r>
            <a:endParaRPr lang="en-GB" sz="2400" dirty="0">
              <a:solidFill>
                <a:srgbClr val="0070C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629224" y="3355628"/>
            <a:ext cx="4914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 smtClean="0"/>
              <a:t>We expect you to </a:t>
            </a:r>
            <a:r>
              <a:rPr lang="en-GB" sz="2400" dirty="0" smtClean="0">
                <a:solidFill>
                  <a:srgbClr val="0070C0"/>
                </a:solidFill>
              </a:rPr>
              <a:t>remember</a:t>
            </a:r>
            <a:r>
              <a:rPr lang="en-GB" sz="2400" dirty="0" smtClean="0"/>
              <a:t> this stuff</a:t>
            </a:r>
            <a:endParaRPr lang="en-GB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4281192" y="4267200"/>
            <a:ext cx="72345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/>
              <a:t>If </a:t>
            </a:r>
            <a:r>
              <a:rPr lang="en-GB" sz="2400" dirty="0" smtClean="0">
                <a:solidFill>
                  <a:srgbClr val="0070C0"/>
                </a:solidFill>
              </a:rPr>
              <a:t>neither</a:t>
            </a:r>
            <a:r>
              <a:rPr lang="en-GB" sz="2400" dirty="0" smtClean="0"/>
              <a:t> of these are there, this is stuff to illuminate the course material</a:t>
            </a:r>
            <a:endParaRPr lang="en-GB" sz="2400" dirty="0"/>
          </a:p>
        </p:txBody>
      </p:sp>
      <p:sp>
        <p:nvSpPr>
          <p:cNvPr id="10" name="Freeform 9"/>
          <p:cNvSpPr/>
          <p:nvPr/>
        </p:nvSpPr>
        <p:spPr>
          <a:xfrm>
            <a:off x="638175" y="2981325"/>
            <a:ext cx="1200150" cy="2657475"/>
          </a:xfrm>
          <a:custGeom>
            <a:avLst/>
            <a:gdLst>
              <a:gd name="connsiteX0" fmla="*/ 1200150 w 1200150"/>
              <a:gd name="connsiteY0" fmla="*/ 0 h 2657475"/>
              <a:gd name="connsiteX1" fmla="*/ 400050 w 1200150"/>
              <a:gd name="connsiteY1" fmla="*/ 723900 h 2657475"/>
              <a:gd name="connsiteX2" fmla="*/ 0 w 1200150"/>
              <a:gd name="connsiteY2" fmla="*/ 2657475 h 2657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00150" h="2657475">
                <a:moveTo>
                  <a:pt x="1200150" y="0"/>
                </a:moveTo>
                <a:cubicBezTo>
                  <a:pt x="900112" y="140494"/>
                  <a:pt x="600075" y="280988"/>
                  <a:pt x="400050" y="723900"/>
                </a:cubicBezTo>
                <a:cubicBezTo>
                  <a:pt x="200025" y="1166812"/>
                  <a:pt x="100012" y="1912143"/>
                  <a:pt x="0" y="2657475"/>
                </a:cubicBezTo>
              </a:path>
            </a:pathLst>
          </a:custGeom>
          <a:noFill/>
          <a:ln w="47625"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Freeform 10"/>
          <p:cNvSpPr/>
          <p:nvPr/>
        </p:nvSpPr>
        <p:spPr>
          <a:xfrm>
            <a:off x="1479950" y="3596050"/>
            <a:ext cx="2149274" cy="2020868"/>
          </a:xfrm>
          <a:custGeom>
            <a:avLst/>
            <a:gdLst>
              <a:gd name="connsiteX0" fmla="*/ 1200150 w 1200150"/>
              <a:gd name="connsiteY0" fmla="*/ 0 h 2657475"/>
              <a:gd name="connsiteX1" fmla="*/ 400050 w 1200150"/>
              <a:gd name="connsiteY1" fmla="*/ 723900 h 2657475"/>
              <a:gd name="connsiteX2" fmla="*/ 0 w 1200150"/>
              <a:gd name="connsiteY2" fmla="*/ 2657475 h 2657475"/>
              <a:gd name="connsiteX0" fmla="*/ 2114550 w 2114550"/>
              <a:gd name="connsiteY0" fmla="*/ 8908 h 2099224"/>
              <a:gd name="connsiteX1" fmla="*/ 400050 w 2114550"/>
              <a:gd name="connsiteY1" fmla="*/ 165649 h 2099224"/>
              <a:gd name="connsiteX2" fmla="*/ 0 w 2114550"/>
              <a:gd name="connsiteY2" fmla="*/ 2099224 h 2099224"/>
              <a:gd name="connsiteX0" fmla="*/ 2114550 w 2114550"/>
              <a:gd name="connsiteY0" fmla="*/ 0 h 2090316"/>
              <a:gd name="connsiteX1" fmla="*/ 758866 w 2114550"/>
              <a:gd name="connsiteY1" fmla="*/ 561855 h 2090316"/>
              <a:gd name="connsiteX2" fmla="*/ 0 w 2114550"/>
              <a:gd name="connsiteY2" fmla="*/ 2090316 h 2090316"/>
              <a:gd name="connsiteX0" fmla="*/ 2149274 w 2149274"/>
              <a:gd name="connsiteY0" fmla="*/ 0 h 2020868"/>
              <a:gd name="connsiteX1" fmla="*/ 793590 w 2149274"/>
              <a:gd name="connsiteY1" fmla="*/ 561855 h 2020868"/>
              <a:gd name="connsiteX2" fmla="*/ 0 w 2149274"/>
              <a:gd name="connsiteY2" fmla="*/ 2020868 h 2020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49274" h="2020868">
                <a:moveTo>
                  <a:pt x="2149274" y="0"/>
                </a:moveTo>
                <a:cubicBezTo>
                  <a:pt x="1849236" y="140494"/>
                  <a:pt x="1151802" y="225044"/>
                  <a:pt x="793590" y="561855"/>
                </a:cubicBezTo>
                <a:cubicBezTo>
                  <a:pt x="435378" y="898666"/>
                  <a:pt x="100012" y="1275536"/>
                  <a:pt x="0" y="2020868"/>
                </a:cubicBezTo>
              </a:path>
            </a:pathLst>
          </a:custGeom>
          <a:noFill/>
          <a:ln w="47625"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5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768" y="5854197"/>
            <a:ext cx="675030" cy="91804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017" y="5816434"/>
            <a:ext cx="804605" cy="993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221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4" descr="fip0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652712" y="891002"/>
            <a:ext cx="5591176" cy="36778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147" name="Text Box 5"/>
          <p:cNvSpPr txBox="1">
            <a:spLocks noChangeArrowheads="1"/>
          </p:cNvSpPr>
          <p:nvPr/>
        </p:nvSpPr>
        <p:spPr bwMode="auto">
          <a:xfrm>
            <a:off x="750887" y="337921"/>
            <a:ext cx="10906125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GB" sz="3600" dirty="0">
                <a:latin typeface="+mj-lt"/>
              </a:rPr>
              <a:t>Images consist of picture elements known as “pixels” </a:t>
            </a:r>
          </a:p>
        </p:txBody>
      </p:sp>
      <p:sp>
        <p:nvSpPr>
          <p:cNvPr id="6148" name="Line 6"/>
          <p:cNvSpPr>
            <a:spLocks noChangeShapeType="1"/>
          </p:cNvSpPr>
          <p:nvPr/>
        </p:nvSpPr>
        <p:spPr bwMode="auto">
          <a:xfrm flipH="1">
            <a:off x="6560965" y="3524249"/>
            <a:ext cx="1536703" cy="137587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stealth" w="lg" len="lg"/>
          </a:ln>
        </p:spPr>
        <p:txBody>
          <a:bodyPr/>
          <a:lstStyle/>
          <a:p>
            <a:endParaRPr lang="en-GB" dirty="0"/>
          </a:p>
        </p:txBody>
      </p:sp>
      <p:sp>
        <p:nvSpPr>
          <p:cNvPr id="6149" name="Text Box 7"/>
          <p:cNvSpPr txBox="1">
            <a:spLocks noChangeArrowheads="1"/>
          </p:cNvSpPr>
          <p:nvPr/>
        </p:nvSpPr>
        <p:spPr bwMode="auto">
          <a:xfrm>
            <a:off x="5953126" y="4900121"/>
            <a:ext cx="15113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GB" dirty="0">
                <a:latin typeface="Arial" charset="0"/>
              </a:rPr>
              <a:t>location</a:t>
            </a:r>
          </a:p>
        </p:txBody>
      </p:sp>
      <p:sp>
        <p:nvSpPr>
          <p:cNvPr id="6150" name="Line 8"/>
          <p:cNvSpPr>
            <a:spLocks noChangeShapeType="1"/>
          </p:cNvSpPr>
          <p:nvPr/>
        </p:nvSpPr>
        <p:spPr bwMode="auto">
          <a:xfrm flipH="1">
            <a:off x="7698750" y="3524249"/>
            <a:ext cx="911676" cy="130284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stealth" w="lg" len="lg"/>
          </a:ln>
        </p:spPr>
        <p:txBody>
          <a:bodyPr/>
          <a:lstStyle/>
          <a:p>
            <a:endParaRPr lang="en-GB" dirty="0"/>
          </a:p>
        </p:txBody>
      </p:sp>
      <p:sp>
        <p:nvSpPr>
          <p:cNvPr id="6151" name="Text Box 9"/>
          <p:cNvSpPr txBox="1">
            <a:spLocks noChangeArrowheads="1"/>
          </p:cNvSpPr>
          <p:nvPr/>
        </p:nvSpPr>
        <p:spPr bwMode="auto">
          <a:xfrm>
            <a:off x="7292804" y="4827096"/>
            <a:ext cx="936625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GB" dirty="0">
                <a:latin typeface="Arial" charset="0"/>
              </a:rPr>
              <a:t>depth</a:t>
            </a:r>
          </a:p>
        </p:txBody>
      </p:sp>
      <p:sp>
        <p:nvSpPr>
          <p:cNvPr id="6152" name="Line 10"/>
          <p:cNvSpPr>
            <a:spLocks noChangeShapeType="1"/>
          </p:cNvSpPr>
          <p:nvPr/>
        </p:nvSpPr>
        <p:spPr bwMode="auto">
          <a:xfrm flipH="1">
            <a:off x="8624886" y="3524249"/>
            <a:ext cx="226842" cy="1117299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stealth" w="lg" len="lg"/>
          </a:ln>
        </p:spPr>
        <p:txBody>
          <a:bodyPr/>
          <a:lstStyle/>
          <a:p>
            <a:endParaRPr lang="en-GB" dirty="0"/>
          </a:p>
        </p:txBody>
      </p:sp>
      <p:sp>
        <p:nvSpPr>
          <p:cNvPr id="6153" name="Text Box 11"/>
          <p:cNvSpPr txBox="1">
            <a:spLocks noChangeArrowheads="1"/>
          </p:cNvSpPr>
          <p:nvPr/>
        </p:nvSpPr>
        <p:spPr bwMode="auto">
          <a:xfrm>
            <a:off x="8331993" y="4641548"/>
            <a:ext cx="1008062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en-GB" dirty="0">
                <a:latin typeface="Arial" charset="0"/>
              </a:rPr>
              <a:t>c</a:t>
            </a:r>
            <a:r>
              <a:rPr lang="en-GB" dirty="0" smtClean="0">
                <a:latin typeface="Arial" charset="0"/>
              </a:rPr>
              <a:t>olour</a:t>
            </a:r>
            <a:endParaRPr lang="en-GB" dirty="0">
              <a:latin typeface="Arial" charset="0"/>
            </a:endParaRPr>
          </a:p>
        </p:txBody>
      </p:sp>
      <p:sp>
        <p:nvSpPr>
          <p:cNvPr id="6154" name="Line 12"/>
          <p:cNvSpPr>
            <a:spLocks noChangeShapeType="1"/>
          </p:cNvSpPr>
          <p:nvPr/>
        </p:nvSpPr>
        <p:spPr bwMode="auto">
          <a:xfrm>
            <a:off x="9097701" y="3524250"/>
            <a:ext cx="242354" cy="750586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stealth" w="lg" len="lg"/>
          </a:ln>
        </p:spPr>
        <p:txBody>
          <a:bodyPr/>
          <a:lstStyle/>
          <a:p>
            <a:endParaRPr lang="en-GB" dirty="0"/>
          </a:p>
        </p:txBody>
      </p:sp>
      <p:sp>
        <p:nvSpPr>
          <p:cNvPr id="6155" name="Text Box 13"/>
          <p:cNvSpPr txBox="1">
            <a:spLocks noChangeArrowheads="1"/>
          </p:cNvSpPr>
          <p:nvPr/>
        </p:nvSpPr>
        <p:spPr bwMode="auto">
          <a:xfrm>
            <a:off x="9185275" y="4274835"/>
            <a:ext cx="935038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GB" dirty="0">
                <a:latin typeface="Arial" charset="0"/>
              </a:rPr>
              <a:t>time</a:t>
            </a:r>
          </a:p>
        </p:txBody>
      </p:sp>
      <p:sp>
        <p:nvSpPr>
          <p:cNvPr id="4" name="Rectangle 3"/>
          <p:cNvSpPr/>
          <p:nvPr/>
        </p:nvSpPr>
        <p:spPr>
          <a:xfrm>
            <a:off x="6319666" y="3224806"/>
            <a:ext cx="625033" cy="3838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8776" y="3047999"/>
            <a:ext cx="2695575" cy="476250"/>
          </a:xfrm>
          <a:prstGeom prst="rect">
            <a:avLst/>
          </a:prstGeom>
        </p:spPr>
      </p:pic>
      <p:pic>
        <p:nvPicPr>
          <p:cNvPr id="15" name="Content Placeholder 3"/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568" y="5733931"/>
            <a:ext cx="675030" cy="918041"/>
          </a:xfr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6017" y="5756697"/>
            <a:ext cx="804605" cy="993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203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4" descr="F1-13a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672503" y="2217738"/>
            <a:ext cx="2325688" cy="1847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1" name="Picture 5" descr="F1-13b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287681" y="2217738"/>
            <a:ext cx="1692275" cy="2016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2" name="Picture 6" descr="F1-13c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799673" y="2156619"/>
            <a:ext cx="1795462" cy="1970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173" name="Text Box 7"/>
          <p:cNvSpPr txBox="1">
            <a:spLocks noChangeArrowheads="1"/>
          </p:cNvSpPr>
          <p:nvPr/>
        </p:nvSpPr>
        <p:spPr bwMode="auto">
          <a:xfrm>
            <a:off x="500726" y="470437"/>
            <a:ext cx="9686925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GB" sz="3600" dirty="0">
                <a:latin typeface="+mj-lt"/>
              </a:rPr>
              <a:t>2D Images are </a:t>
            </a:r>
            <a:r>
              <a:rPr lang="en-GB" sz="3600" dirty="0" smtClean="0">
                <a:latin typeface="+mj-lt"/>
              </a:rPr>
              <a:t>matrices </a:t>
            </a:r>
            <a:r>
              <a:rPr lang="en-GB" sz="3600" dirty="0">
                <a:latin typeface="+mj-lt"/>
              </a:rPr>
              <a:t>of numbers </a:t>
            </a:r>
          </a:p>
        </p:txBody>
      </p:sp>
      <p:sp>
        <p:nvSpPr>
          <p:cNvPr id="7174" name="Text Box 8"/>
          <p:cNvSpPr txBox="1">
            <a:spLocks noChangeArrowheads="1"/>
          </p:cNvSpPr>
          <p:nvPr/>
        </p:nvSpPr>
        <p:spPr bwMode="auto">
          <a:xfrm>
            <a:off x="1689342" y="4256882"/>
            <a:ext cx="2016125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en-GB" sz="2400" dirty="0">
                <a:latin typeface="Arial" charset="0"/>
              </a:rPr>
              <a:t>Grey level image</a:t>
            </a:r>
          </a:p>
        </p:txBody>
      </p:sp>
      <p:sp>
        <p:nvSpPr>
          <p:cNvPr id="7175" name="Text Box 9"/>
          <p:cNvSpPr txBox="1">
            <a:spLocks noChangeArrowheads="1"/>
          </p:cNvSpPr>
          <p:nvPr/>
        </p:nvSpPr>
        <p:spPr bwMode="auto">
          <a:xfrm>
            <a:off x="4135679" y="4256882"/>
            <a:ext cx="172878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en-GB" sz="2400" dirty="0">
                <a:latin typeface="Arial" charset="0"/>
              </a:rPr>
              <a:t>3D view</a:t>
            </a:r>
          </a:p>
        </p:txBody>
      </p:sp>
      <p:sp>
        <p:nvSpPr>
          <p:cNvPr id="7176" name="Text Box 10"/>
          <p:cNvSpPr txBox="1">
            <a:spLocks noChangeArrowheads="1"/>
          </p:cNvSpPr>
          <p:nvPr/>
        </p:nvSpPr>
        <p:spPr bwMode="auto">
          <a:xfrm>
            <a:off x="6431203" y="4256882"/>
            <a:ext cx="2808288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en-GB" sz="2400" dirty="0">
                <a:latin typeface="Arial" charset="0"/>
              </a:rPr>
              <a:t>Corresponding Matrix</a:t>
            </a:r>
          </a:p>
        </p:txBody>
      </p:sp>
      <p:sp>
        <p:nvSpPr>
          <p:cNvPr id="7177" name="Line 11"/>
          <p:cNvSpPr>
            <a:spLocks noChangeShapeType="1"/>
          </p:cNvSpPr>
          <p:nvPr/>
        </p:nvSpPr>
        <p:spPr bwMode="invGray">
          <a:xfrm>
            <a:off x="8569928" y="3773348"/>
            <a:ext cx="1495856" cy="717630"/>
          </a:xfrm>
          <a:prstGeom prst="line">
            <a:avLst/>
          </a:prstGeom>
          <a:noFill/>
          <a:ln w="31750">
            <a:solidFill>
              <a:srgbClr val="FF0000"/>
            </a:solidFill>
            <a:round/>
            <a:headEnd type="stealth" w="lg" len="lg"/>
            <a:tailEnd type="none" w="lg" len="lg"/>
          </a:ln>
        </p:spPr>
        <p:txBody>
          <a:bodyPr wrap="none" lIns="92075" tIns="46038" rIns="92075" bIns="46038" anchor="ctr"/>
          <a:lstStyle/>
          <a:p>
            <a:endParaRPr lang="en-GB" dirty="0"/>
          </a:p>
        </p:txBody>
      </p:sp>
      <p:sp>
        <p:nvSpPr>
          <p:cNvPr id="7178" name="Text Box 12"/>
          <p:cNvSpPr txBox="1">
            <a:spLocks noChangeArrowheads="1"/>
          </p:cNvSpPr>
          <p:nvPr/>
        </p:nvSpPr>
        <p:spPr bwMode="invGray">
          <a:xfrm>
            <a:off x="10065784" y="4295355"/>
            <a:ext cx="1439862" cy="462307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Pixel</a:t>
            </a:r>
          </a:p>
        </p:txBody>
      </p:sp>
      <p:sp>
        <p:nvSpPr>
          <p:cNvPr id="2" name="Oval 1"/>
          <p:cNvSpPr/>
          <p:nvPr/>
        </p:nvSpPr>
        <p:spPr>
          <a:xfrm>
            <a:off x="8280560" y="3576351"/>
            <a:ext cx="289367" cy="312517"/>
          </a:xfrm>
          <a:prstGeom prst="ellipse">
            <a:avLst/>
          </a:prstGeom>
          <a:solidFill>
            <a:srgbClr val="FF0000">
              <a:alpha val="51000"/>
            </a:srgb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5" name="Content Placeholder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768" y="5854197"/>
            <a:ext cx="675030" cy="91804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6017" y="5816434"/>
            <a:ext cx="804605" cy="993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124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558600" y="361157"/>
            <a:ext cx="9458325" cy="762000"/>
          </a:xfrm>
        </p:spPr>
        <p:txBody>
          <a:bodyPr>
            <a:normAutofit/>
          </a:bodyPr>
          <a:lstStyle/>
          <a:p>
            <a:pPr eaLnBrk="1" hangingPunct="1"/>
            <a:r>
              <a:rPr lang="en-US" sz="3600" dirty="0" smtClean="0"/>
              <a:t>Point Operations</a:t>
            </a:r>
          </a:p>
        </p:txBody>
      </p:sp>
      <p:sp>
        <p:nvSpPr>
          <p:cNvPr id="8195" name="Text Box 4"/>
          <p:cNvSpPr txBox="1">
            <a:spLocks noChangeArrowheads="1"/>
          </p:cNvSpPr>
          <p:nvPr/>
        </p:nvSpPr>
        <p:spPr bwMode="auto">
          <a:xfrm>
            <a:off x="6465888" y="4838701"/>
            <a:ext cx="24003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dirty="0">
                <a:latin typeface="Arial" charset="0"/>
              </a:rPr>
              <a:t> </a:t>
            </a:r>
            <a:r>
              <a:rPr lang="en-US" sz="2800" dirty="0">
                <a:solidFill>
                  <a:srgbClr val="0000CC"/>
                </a:solidFill>
                <a:latin typeface="Arial" charset="0"/>
              </a:rPr>
              <a:t>Find</a:t>
            </a:r>
            <a:r>
              <a:rPr lang="en-US" sz="2800" dirty="0">
                <a:latin typeface="Arial" charset="0"/>
              </a:rPr>
              <a:t> Intensity</a:t>
            </a:r>
          </a:p>
        </p:txBody>
      </p:sp>
      <p:pic>
        <p:nvPicPr>
          <p:cNvPr id="192518" name="eye.avi">
            <a:hlinkClick r:id="" action="ppaction://media"/>
          </p:cNvPr>
          <p:cNvPicPr>
            <a:picLocks noChangeAspect="1" noChangeArrowheads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7"/>
          <a:srcRect/>
          <a:stretch>
            <a:fillRect/>
          </a:stretch>
        </p:blipFill>
        <p:spPr bwMode="auto">
          <a:xfrm>
            <a:off x="3054350" y="2189163"/>
            <a:ext cx="2457450" cy="245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198" name="Text Box 7"/>
          <p:cNvSpPr txBox="1">
            <a:spLocks noChangeArrowheads="1"/>
          </p:cNvSpPr>
          <p:nvPr/>
        </p:nvSpPr>
        <p:spPr bwMode="auto">
          <a:xfrm>
            <a:off x="2755900" y="4838701"/>
            <a:ext cx="3074988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dirty="0">
                <a:latin typeface="Arial" charset="0"/>
              </a:rPr>
              <a:t> </a:t>
            </a:r>
            <a:r>
              <a:rPr lang="en-US" sz="2800" dirty="0">
                <a:solidFill>
                  <a:srgbClr val="0000CC"/>
                </a:solidFill>
                <a:latin typeface="Arial" charset="0"/>
              </a:rPr>
              <a:t>Modify</a:t>
            </a:r>
            <a:r>
              <a:rPr lang="en-US" sz="2800" dirty="0">
                <a:latin typeface="Arial" charset="0"/>
              </a:rPr>
              <a:t> brightness</a:t>
            </a:r>
          </a:p>
        </p:txBody>
      </p:sp>
      <p:sp>
        <p:nvSpPr>
          <p:cNvPr id="8199" name="Text Box 8"/>
          <p:cNvSpPr txBox="1">
            <a:spLocks noChangeArrowheads="1"/>
          </p:cNvSpPr>
          <p:nvPr/>
        </p:nvSpPr>
        <p:spPr bwMode="auto">
          <a:xfrm>
            <a:off x="3967163" y="1219201"/>
            <a:ext cx="4144962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dirty="0">
                <a:latin typeface="Arial" charset="0"/>
              </a:rPr>
              <a:t> Recalculate point values</a:t>
            </a:r>
          </a:p>
        </p:txBody>
      </p:sp>
      <p:pic>
        <p:nvPicPr>
          <p:cNvPr id="2" name="thresh.avi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475760" y="2189163"/>
            <a:ext cx="2457450" cy="245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624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925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925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2518"/>
                  </p:tgtEl>
                </p:cond>
              </p:nextCondLst>
            </p:seq>
            <p:video>
              <p:cMediaNode>
                <p:cTn id="12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92518"/>
                </p:tgtEl>
              </p:cMediaNode>
            </p:video>
            <p:video>
              <p:cMediaNode vol="80000">
                <p:cTn id="13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>
          <a:xfrm>
            <a:off x="555585" y="302834"/>
            <a:ext cx="9449765" cy="762000"/>
          </a:xfrm>
        </p:spPr>
        <p:txBody>
          <a:bodyPr>
            <a:normAutofit/>
          </a:bodyPr>
          <a:lstStyle/>
          <a:p>
            <a:pPr eaLnBrk="1" hangingPunct="1"/>
            <a:r>
              <a:rPr lang="en-US" sz="3600" dirty="0" smtClean="0"/>
              <a:t>Group Operations</a:t>
            </a:r>
          </a:p>
        </p:txBody>
      </p:sp>
      <p:sp>
        <p:nvSpPr>
          <p:cNvPr id="9219" name="Text Box 4"/>
          <p:cNvSpPr txBox="1">
            <a:spLocks noChangeArrowheads="1"/>
          </p:cNvSpPr>
          <p:nvPr/>
        </p:nvSpPr>
        <p:spPr bwMode="auto">
          <a:xfrm>
            <a:off x="2365375" y="1093789"/>
            <a:ext cx="4446588" cy="57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3200" dirty="0">
                <a:latin typeface="Arial" charset="0"/>
              </a:rPr>
              <a:t>Process </a:t>
            </a:r>
            <a:r>
              <a:rPr lang="en-US" sz="3200" dirty="0">
                <a:solidFill>
                  <a:srgbClr val="0070C0"/>
                </a:solidFill>
                <a:latin typeface="Arial" charset="0"/>
              </a:rPr>
              <a:t>neighborhoods</a:t>
            </a:r>
          </a:p>
        </p:txBody>
      </p:sp>
      <p:pic>
        <p:nvPicPr>
          <p:cNvPr id="193541" name="average.avi">
            <a:hlinkClick r:id="" action="ppaction://media"/>
          </p:cNvPr>
          <p:cNvPicPr>
            <a:picLocks noChangeAspect="1" noChangeArrowheads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7"/>
          <a:srcRect/>
          <a:stretch>
            <a:fillRect/>
          </a:stretch>
        </p:blipFill>
        <p:spPr bwMode="auto">
          <a:xfrm>
            <a:off x="3263900" y="1941513"/>
            <a:ext cx="2495550" cy="2495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222" name="Text Box 7"/>
          <p:cNvSpPr txBox="1">
            <a:spLocks noChangeArrowheads="1"/>
          </p:cNvSpPr>
          <p:nvPr/>
        </p:nvSpPr>
        <p:spPr bwMode="auto">
          <a:xfrm>
            <a:off x="3100389" y="4661407"/>
            <a:ext cx="2757486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>
              <a:spcBef>
                <a:spcPct val="50000"/>
              </a:spcBef>
            </a:pPr>
            <a:r>
              <a:rPr lang="en-GB" sz="3200" dirty="0">
                <a:latin typeface="Arial" charset="0"/>
              </a:rPr>
              <a:t>Image </a:t>
            </a:r>
            <a:r>
              <a:rPr lang="en-GB" sz="3200" dirty="0" smtClean="0">
                <a:latin typeface="Arial" charset="0"/>
              </a:rPr>
              <a:t>f</a:t>
            </a:r>
            <a:r>
              <a:rPr lang="en-GB" sz="3200" dirty="0" smtClean="0">
                <a:solidFill>
                  <a:srgbClr val="0070C0"/>
                </a:solidFill>
                <a:latin typeface="Arial" charset="0"/>
              </a:rPr>
              <a:t>iltering</a:t>
            </a:r>
            <a:endParaRPr lang="en-GB" sz="3200" dirty="0">
              <a:solidFill>
                <a:srgbClr val="0070C0"/>
              </a:solidFill>
            </a:endParaRPr>
          </a:p>
        </p:txBody>
      </p:sp>
      <p:sp>
        <p:nvSpPr>
          <p:cNvPr id="9223" name="Text Box 8"/>
          <p:cNvSpPr txBox="1">
            <a:spLocks noChangeArrowheads="1"/>
          </p:cNvSpPr>
          <p:nvPr/>
        </p:nvSpPr>
        <p:spPr bwMode="auto">
          <a:xfrm>
            <a:off x="6489700" y="4661407"/>
            <a:ext cx="2917786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>
              <a:spcBef>
                <a:spcPct val="50000"/>
              </a:spcBef>
            </a:pPr>
            <a:r>
              <a:rPr lang="en-GB" sz="3200" dirty="0">
                <a:solidFill>
                  <a:srgbClr val="0070C0"/>
                </a:solidFill>
                <a:latin typeface="Arial" charset="0"/>
              </a:rPr>
              <a:t>Edge</a:t>
            </a:r>
            <a:r>
              <a:rPr lang="en-GB" sz="3200" dirty="0">
                <a:latin typeface="Arial" charset="0"/>
              </a:rPr>
              <a:t> </a:t>
            </a:r>
            <a:r>
              <a:rPr lang="en-GB" sz="3200" dirty="0" smtClean="0">
                <a:latin typeface="Arial" charset="0"/>
              </a:rPr>
              <a:t>detection</a:t>
            </a:r>
            <a:endParaRPr lang="en-GB" sz="3200" dirty="0">
              <a:latin typeface="Arial" charset="0"/>
            </a:endParaRPr>
          </a:p>
        </p:txBody>
      </p:sp>
      <p:pic>
        <p:nvPicPr>
          <p:cNvPr id="2" name="edge.avi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489700" y="1967544"/>
            <a:ext cx="2495550" cy="249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658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9354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9354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3541"/>
                  </p:tgtEl>
                </p:cond>
              </p:nextCondLst>
            </p:seq>
            <p:video>
              <p:cMediaNode>
                <p:cTn id="12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93541"/>
                </p:tgtEl>
              </p:cMediaNode>
            </p:video>
            <p:video>
              <p:cMediaNode vol="80000">
                <p:cTn id="13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4119</TotalTime>
  <Words>733</Words>
  <Application>Microsoft Office PowerPoint</Application>
  <PresentationFormat>Widescreen</PresentationFormat>
  <Paragraphs>200</Paragraphs>
  <Slides>29</Slides>
  <Notes>19</Notes>
  <HiddenSlides>0</HiddenSlides>
  <MMClips>17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6" baseType="lpstr">
      <vt:lpstr>Arial</vt:lpstr>
      <vt:lpstr>Calibri</vt:lpstr>
      <vt:lpstr>Calibri Light</vt:lpstr>
      <vt:lpstr>Tahoma</vt:lpstr>
      <vt:lpstr>Times New Roman</vt:lpstr>
      <vt:lpstr>Wingdings</vt:lpstr>
      <vt:lpstr>Office Theme</vt:lpstr>
      <vt:lpstr>COMP3204 &amp; COMP6223 Computer Vision</vt:lpstr>
      <vt:lpstr>Vision based biometrics</vt:lpstr>
      <vt:lpstr>PowerPoint Presentation</vt:lpstr>
      <vt:lpstr>What can image analysis achieve?</vt:lpstr>
      <vt:lpstr>Key to our slides</vt:lpstr>
      <vt:lpstr>PowerPoint Presentation</vt:lpstr>
      <vt:lpstr>PowerPoint Presentation</vt:lpstr>
      <vt:lpstr>Point Operations</vt:lpstr>
      <vt:lpstr>Group Operations</vt:lpstr>
      <vt:lpstr>Feature Extraction</vt:lpstr>
      <vt:lpstr>Applications of Computer Vision</vt:lpstr>
      <vt:lpstr>Gait Recognition</vt:lpstr>
      <vt:lpstr>Gait Recognition</vt:lpstr>
      <vt:lpstr>PowerPoint Presentation</vt:lpstr>
      <vt:lpstr>Digital videofluoroscopic Imaging</vt:lpstr>
      <vt:lpstr>High level feature extraction</vt:lpstr>
      <vt:lpstr>Animated extraction</vt:lpstr>
      <vt:lpstr>Content-based retrieval and image matching</vt:lpstr>
      <vt:lpstr>Higher level visual cognition</vt:lpstr>
      <vt:lpstr>Computer vision support</vt:lpstr>
      <vt:lpstr>PowerPoint Presentation</vt:lpstr>
      <vt:lpstr>PowerPoint Presentation</vt:lpstr>
      <vt:lpstr>Lecture Support (Mark)</vt:lpstr>
      <vt:lpstr>Lecture Support (Jon)</vt:lpstr>
      <vt:lpstr>Assessment</vt:lpstr>
      <vt:lpstr>Coursework</vt:lpstr>
      <vt:lpstr>PowerPoint Presentation</vt:lpstr>
      <vt:lpstr>Lecture Timetable</vt:lpstr>
      <vt:lpstr>Finally</vt:lpstr>
    </vt:vector>
  </TitlesOfParts>
  <Company>SCCM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1</dc:title>
  <dc:creator>Mark S Nixon</dc:creator>
  <cp:lastModifiedBy>Mark Nixon</cp:lastModifiedBy>
  <cp:revision>38</cp:revision>
  <dcterms:created xsi:type="dcterms:W3CDTF">2015-09-30T14:03:40Z</dcterms:created>
  <dcterms:modified xsi:type="dcterms:W3CDTF">2019-09-19T16:18:15Z</dcterms:modified>
</cp:coreProperties>
</file>